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Override1.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8" r:id="rId3"/>
    <p:sldMasterId id="2147483735" r:id="rId4"/>
    <p:sldMasterId id="2147483748" r:id="rId5"/>
    <p:sldMasterId id="2147483761" r:id="rId6"/>
    <p:sldMasterId id="2147483779" r:id="rId7"/>
    <p:sldMasterId id="2147483798" r:id="rId8"/>
  </p:sldMasterIdLst>
  <p:notesMasterIdLst>
    <p:notesMasterId r:id="rId49"/>
  </p:notesMasterIdLst>
  <p:sldIdLst>
    <p:sldId id="398" r:id="rId9"/>
    <p:sldId id="556" r:id="rId10"/>
    <p:sldId id="608" r:id="rId11"/>
    <p:sldId id="607" r:id="rId12"/>
    <p:sldId id="396" r:id="rId13"/>
    <p:sldId id="397" r:id="rId14"/>
    <p:sldId id="557" r:id="rId15"/>
    <p:sldId id="559" r:id="rId16"/>
    <p:sldId id="560" r:id="rId17"/>
    <p:sldId id="564" r:id="rId18"/>
    <p:sldId id="565" r:id="rId19"/>
    <p:sldId id="568" r:id="rId20"/>
    <p:sldId id="3656" r:id="rId21"/>
    <p:sldId id="569" r:id="rId22"/>
    <p:sldId id="451" r:id="rId23"/>
    <p:sldId id="3654" r:id="rId24"/>
    <p:sldId id="613" r:id="rId25"/>
    <p:sldId id="614" r:id="rId26"/>
    <p:sldId id="615" r:id="rId27"/>
    <p:sldId id="616" r:id="rId28"/>
    <p:sldId id="579" r:id="rId29"/>
    <p:sldId id="581" r:id="rId30"/>
    <p:sldId id="587" r:id="rId31"/>
    <p:sldId id="589" r:id="rId32"/>
    <p:sldId id="590" r:id="rId33"/>
    <p:sldId id="591" r:id="rId34"/>
    <p:sldId id="466" r:id="rId35"/>
    <p:sldId id="468" r:id="rId36"/>
    <p:sldId id="3653" r:id="rId37"/>
    <p:sldId id="258" r:id="rId38"/>
    <p:sldId id="270" r:id="rId39"/>
    <p:sldId id="280" r:id="rId40"/>
    <p:sldId id="256" r:id="rId41"/>
    <p:sldId id="3657" r:id="rId42"/>
    <p:sldId id="261" r:id="rId43"/>
    <p:sldId id="268" r:id="rId44"/>
    <p:sldId id="269" r:id="rId45"/>
    <p:sldId id="263" r:id="rId46"/>
    <p:sldId id="264" r:id="rId47"/>
    <p:sldId id="36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75DEA-3EBB-4D54-B148-90B64393FC9D}" type="datetimeFigureOut">
              <a:rPr lang="en-US" smtClean="0"/>
              <a:t>3/7/2020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0B11F-B625-4F42-8094-01F6DE54CEEB}" type="slidenum">
              <a:rPr lang="en-US" smtClean="0"/>
              <a:t>‹#›</a:t>
            </a:fld>
            <a:endParaRPr lang="en-US"/>
          </a:p>
        </p:txBody>
      </p:sp>
    </p:spTree>
    <p:extLst>
      <p:ext uri="{BB962C8B-B14F-4D97-AF65-F5344CB8AC3E}">
        <p14:creationId xmlns:p14="http://schemas.microsoft.com/office/powerpoint/2010/main" val="277883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ymedicarematters.org/coverage/parts-a-b/?SID=5e42cf6114dbd98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D19178F6-C8A1-455D-A6B3-68FCCD2D7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C17C93-B49D-4A69-A24C-0C30336D6FC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97635" name="Rectangle 4">
            <a:extLst>
              <a:ext uri="{FF2B5EF4-FFF2-40B4-BE49-F238E27FC236}">
                <a16:creationId xmlns:a16="http://schemas.microsoft.com/office/drawing/2014/main" id="{2F4EF5CB-C00E-4518-8EDC-CE56971131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5">
            <a:extLst>
              <a:ext uri="{FF2B5EF4-FFF2-40B4-BE49-F238E27FC236}">
                <a16:creationId xmlns:a16="http://schemas.microsoft.com/office/drawing/2014/main" id="{9068DD92-4052-4308-82DD-840818F0E38C}"/>
              </a:ext>
            </a:extLst>
          </p:cNvPr>
          <p:cNvSpPr>
            <a:spLocks noGrp="1" noChangeArrowheads="1"/>
          </p:cNvSpPr>
          <p:nvPr>
            <p:ph type="body" idx="1"/>
          </p:nvPr>
        </p:nvSpPr>
        <p:spPr bwMode="auto">
          <a:xfrm>
            <a:off x="914400" y="4443413"/>
            <a:ext cx="51816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Medicare was created by Congress in 1965. It is a health insurance program for:</a:t>
            </a:r>
          </a:p>
          <a:p>
            <a:pPr lvl="1" eaLnBrk="1" hangingPunct="1"/>
            <a:r>
              <a:rPr lang="en-US" altLang="en-US">
                <a:latin typeface="Times New Roman" panose="02020603050405020304" pitchFamily="18" charset="0"/>
              </a:rPr>
              <a:t>People age 65 and older</a:t>
            </a:r>
          </a:p>
          <a:p>
            <a:pPr lvl="1" eaLnBrk="1" hangingPunct="1"/>
            <a:r>
              <a:rPr lang="en-US" altLang="en-US">
                <a:latin typeface="Times New Roman" panose="02020603050405020304" pitchFamily="18" charset="0"/>
              </a:rPr>
              <a:t>People under age 65 with disabilities who have been receiving Social Security disability benefits for a set amount of time (24 months in most cases)</a:t>
            </a:r>
          </a:p>
          <a:p>
            <a:pPr lvl="1" eaLnBrk="1" hangingPunct="1"/>
            <a:r>
              <a:rPr lang="en-US" altLang="en-US">
                <a:latin typeface="Times New Roman" panose="02020603050405020304" pitchFamily="18" charset="0"/>
              </a:rPr>
              <a:t>People of any age with End-Stage Renal Disease (ESRD) (permanent kidney failure requiring dialysis or a kidney transplant)</a:t>
            </a:r>
          </a:p>
          <a:p>
            <a:pPr eaLnBrk="1" hangingPunct="1"/>
            <a:r>
              <a:rPr lang="en-US" altLang="en-US">
                <a:latin typeface="Times New Roman" panose="02020603050405020304" pitchFamily="18" charset="0"/>
              </a:rPr>
              <a:t>President Lyndon Johnson signed the Medicare and Medicaid programs into law July 30, 1965. Medicaid became effective January 1, 1966, and Medicare became effective July 1, 1966. Medicare is the nation’s largest health insurance program, currently covering about 43 million Americans.</a:t>
            </a:r>
          </a:p>
          <a:p>
            <a:pPr eaLnBrk="1" hangingPunct="1"/>
            <a:r>
              <a:rPr lang="en-US" altLang="en-US">
                <a:latin typeface="Times New Roman" panose="02020603050405020304" pitchFamily="18" charset="0"/>
              </a:rPr>
              <a:t>While Medicare is administered by the Centers for Medicare &amp; Medicaid Services (CMS), the Social Security Administration (SSA) is responsible for enrolling most people in Medicare. The Railroad Retirement Board (RRB) is responsible for enrolling railroad retirees in Medicare.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421981E8-516E-4650-A218-9A52A90BFA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63B710-4587-46AB-B440-1CE86DA2B16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283" name="Rectangle 6">
            <a:extLst>
              <a:ext uri="{FF2B5EF4-FFF2-40B4-BE49-F238E27FC236}">
                <a16:creationId xmlns:a16="http://schemas.microsoft.com/office/drawing/2014/main" id="{2137C526-6120-4C03-9DC2-75DDAA5431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7">
            <a:extLst>
              <a:ext uri="{FF2B5EF4-FFF2-40B4-BE49-F238E27FC236}">
                <a16:creationId xmlns:a16="http://schemas.microsoft.com/office/drawing/2014/main" id="{15852CB9-FD6E-45DB-A3C3-0E3161F02A40}"/>
              </a:ext>
            </a:extLst>
          </p:cNvPr>
          <p:cNvSpPr>
            <a:spLocks noGrp="1" noChangeArrowheads="1"/>
          </p:cNvSpPr>
          <p:nvPr>
            <p:ph type="body" idx="1"/>
          </p:nvPr>
        </p:nvSpPr>
        <p:spPr bwMode="auto">
          <a:xfrm>
            <a:off x="914400" y="4443413"/>
            <a:ext cx="52578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If you need more information about Medicare, the following resources are available: </a:t>
            </a:r>
          </a:p>
          <a:p>
            <a:pPr lvl="1" eaLnBrk="1" hangingPunct="1"/>
            <a:r>
              <a:rPr lang="en-US" altLang="en-US">
                <a:latin typeface="Times New Roman" panose="02020603050405020304" pitchFamily="18" charset="0"/>
              </a:rPr>
              <a:t>1-800-MEDICARE (1-800-633-4227). This is the official Medicare helpline. You can call any time. TTY users should call 1-877-486-2048</a:t>
            </a:r>
          </a:p>
          <a:p>
            <a:pPr lvl="1" eaLnBrk="1" hangingPunct="1"/>
            <a:r>
              <a:rPr lang="en-US" altLang="en-US">
                <a:latin typeface="Times New Roman" panose="02020603050405020304" pitchFamily="18" charset="0"/>
              </a:rPr>
              <a:t>www.medicare.gov on the web</a:t>
            </a:r>
          </a:p>
          <a:p>
            <a:pPr lvl="1" eaLnBrk="1" hangingPunct="1"/>
            <a:r>
              <a:rPr lang="en-US" altLang="en-US">
                <a:latin typeface="Times New Roman" panose="02020603050405020304" pitchFamily="18" charset="0"/>
              </a:rPr>
              <a:t>The State Health Insurance Assistance Program (SHIP). SHIP phone numbers can be found in the </a:t>
            </a:r>
            <a:r>
              <a:rPr lang="en-US" altLang="en-US" i="1">
                <a:latin typeface="Times New Roman" panose="02020603050405020304" pitchFamily="18" charset="0"/>
              </a:rPr>
              <a:t>Medicare &amp; You</a:t>
            </a:r>
            <a:r>
              <a:rPr lang="en-US" altLang="en-US">
                <a:latin typeface="Times New Roman" panose="02020603050405020304" pitchFamily="18" charset="0"/>
              </a:rPr>
              <a:t> handbook and on the medicare.gov website</a:t>
            </a:r>
          </a:p>
          <a:p>
            <a:pPr lvl="1" eaLnBrk="1" hangingPunct="1"/>
            <a:r>
              <a:rPr lang="en-US" altLang="en-US">
                <a:latin typeface="Times New Roman" panose="02020603050405020304" pitchFamily="18" charset="0"/>
              </a:rPr>
              <a:t>The Medicare &amp; You handbook, mailed each fall to all Medicare households</a:t>
            </a:r>
          </a:p>
          <a:p>
            <a:pPr lvl="1" eaLnBrk="1" hangingPunct="1"/>
            <a:r>
              <a:rPr lang="en-US" altLang="en-US">
                <a:latin typeface="Times New Roman" panose="02020603050405020304" pitchFamily="18" charset="0"/>
              </a:rPr>
              <a:t>Other Medicare publications, which you can get through 1-800-MEDICARE or the Medicare website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165ED3E9-9D80-4D53-B9AB-C4351F12B0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a:extLst>
              <a:ext uri="{FF2B5EF4-FFF2-40B4-BE49-F238E27FC236}">
                <a16:creationId xmlns:a16="http://schemas.microsoft.com/office/drawing/2014/main" id="{2542DF8A-65E8-4A56-80D1-6EEEB166E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300">
              <a:latin typeface="Arial" panose="020B0604020202020204" pitchFamily="34" charset="0"/>
            </a:endParaRPr>
          </a:p>
        </p:txBody>
      </p:sp>
      <p:sp>
        <p:nvSpPr>
          <p:cNvPr id="227332" name="Slide Number Placeholder 3">
            <a:extLst>
              <a:ext uri="{FF2B5EF4-FFF2-40B4-BE49-F238E27FC236}">
                <a16:creationId xmlns:a16="http://schemas.microsoft.com/office/drawing/2014/main" id="{1ECFD906-2537-4995-B215-E48F59EBD8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E3F2100E-FBBB-4EB8-93CB-8E307E6AC8C2}"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24</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2447F771-C259-44E0-ADB7-ECB96D315B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0B52276E-A1A9-4CF1-9DE2-C0EB6A97423F}"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25</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9379" name="Rectangle 2">
            <a:extLst>
              <a:ext uri="{FF2B5EF4-FFF2-40B4-BE49-F238E27FC236}">
                <a16:creationId xmlns:a16="http://schemas.microsoft.com/office/drawing/2014/main" id="{DC13624C-FACB-40DD-9E96-BB2FF20428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a:extLst>
              <a:ext uri="{FF2B5EF4-FFF2-40B4-BE49-F238E27FC236}">
                <a16:creationId xmlns:a16="http://schemas.microsoft.com/office/drawing/2014/main" id="{0ECB6825-ACA6-4DCC-9217-DE84664471EE}"/>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300">
                <a:latin typeface="Arial" panose="020B0604020202020204" pitchFamily="34" charset="0"/>
              </a:rPr>
              <a:t>There is no monthly premium for Part A if you are insured for </a:t>
            </a:r>
            <a:br>
              <a:rPr lang="en-US" altLang="en-US" sz="1300">
                <a:latin typeface="Arial" panose="020B0604020202020204" pitchFamily="34" charset="0"/>
              </a:rPr>
            </a:br>
            <a:r>
              <a:rPr lang="en-US" altLang="en-US" sz="1300">
                <a:latin typeface="Arial" panose="020B0604020202020204" pitchFamily="34" charset="0"/>
              </a:rPr>
              <a:t>retirement benefits.</a:t>
            </a:r>
          </a:p>
          <a:p>
            <a:r>
              <a:rPr lang="en-US" altLang="en-US" sz="1300">
                <a:latin typeface="Arial" panose="020B0604020202020204" pitchFamily="34" charset="0"/>
              </a:rPr>
              <a:t>After you retire, your health insurance may require for Medicare to pay first. Many supplemental plans require you to sign up for Medicare Part B. The Medicare premium most beneficiaries pay represents 1/4 of the actual cost. The Federal government covers the balance of the cost. </a:t>
            </a:r>
            <a:br>
              <a:rPr lang="en-US" altLang="en-US" sz="1300">
                <a:latin typeface="Arial" panose="020B0604020202020204" pitchFamily="34" charset="0"/>
              </a:rPr>
            </a:br>
            <a:br>
              <a:rPr lang="en-US" altLang="en-US" sz="1300">
                <a:latin typeface="Arial" panose="020B0604020202020204" pitchFamily="34" charset="0"/>
              </a:rPr>
            </a:br>
            <a:endParaRPr lang="en-US" altLang="en-US" sz="1300">
              <a:latin typeface="Arial" panose="020B0604020202020204" pitchFamily="34" charset="0"/>
            </a:endParaRPr>
          </a:p>
          <a:p>
            <a:endParaRPr lang="en-US" altLang="en-US" sz="1300">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D75F0033-9937-40E3-807D-DCE775770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4D001043-31F4-41DA-BF15-59BA64CD2EE2}"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26</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1427" name="Rectangle 2">
            <a:extLst>
              <a:ext uri="{FF2B5EF4-FFF2-40B4-BE49-F238E27FC236}">
                <a16:creationId xmlns:a16="http://schemas.microsoft.com/office/drawing/2014/main" id="{8286B5DA-11B5-45E5-AF28-E7AAF16464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a:extLst>
              <a:ext uri="{FF2B5EF4-FFF2-40B4-BE49-F238E27FC236}">
                <a16:creationId xmlns:a16="http://schemas.microsoft.com/office/drawing/2014/main" id="{0F031838-C346-4F3E-AF09-DCA1A60CE9BE}"/>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300">
                <a:latin typeface="Arial" panose="020B0604020202020204" pitchFamily="34" charset="0"/>
              </a:rPr>
              <a:t>Each Medicare Advantage plan can charge different out-of-pocket costs, but they must follow rules established by Medicare. </a:t>
            </a:r>
          </a:p>
          <a:p>
            <a:r>
              <a:rPr lang="en-US" altLang="en-US" sz="1300">
                <a:latin typeface="Arial" panose="020B0604020202020204" pitchFamily="34" charset="0"/>
              </a:rPr>
              <a:t>Medicare-approved prescription drug plans cover a major portion of your prescription drug costs. </a:t>
            </a:r>
          </a:p>
          <a:p>
            <a:r>
              <a:rPr lang="en-US" altLang="en-US" sz="1300">
                <a:latin typeface="Arial" panose="020B0604020202020204" pitchFamily="34" charset="0"/>
              </a:rPr>
              <a:t>NOTE FOR HIGHER-INCOME BENEFICIARIES ONLY: If you have higher income, the law requires an adjustment to your monthly Medicare Part B (medical insurance) and Medicare prescription drug coverage premiums. Higher-income beneficiaries pay higher premiums for Part B and prescription drug coverage. </a:t>
            </a:r>
            <a:r>
              <a:rPr lang="en-US" altLang="en-US" sz="1300" b="1">
                <a:latin typeface="Arial" panose="020B0604020202020204" pitchFamily="34" charset="0"/>
              </a:rPr>
              <a:t>This affects less than 5 percent of people with Medicare, so most people do not pay a higher premium.</a:t>
            </a:r>
          </a:p>
          <a:p>
            <a:endParaRPr lang="en-US" altLang="en-US" sz="1300">
              <a:latin typeface="Arial" panose="020B0604020202020204" pitchFamily="34" charset="0"/>
            </a:endParaRPr>
          </a:p>
          <a:p>
            <a:endParaRPr lang="en-US" altLang="en-US" sz="1300">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E9B32A9D-BCA0-40CD-9EF4-6FD92DE8A3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a:extLst>
              <a:ext uri="{FF2B5EF4-FFF2-40B4-BE49-F238E27FC236}">
                <a16:creationId xmlns:a16="http://schemas.microsoft.com/office/drawing/2014/main" id="{B15113B5-1CB7-4F04-8F80-AAFB44E107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chart shows when your Medicare will become effective if you apply during your initial enrollment period.</a:t>
            </a:r>
          </a:p>
          <a:p>
            <a:endParaRPr lang="en-US" altLang="en-US"/>
          </a:p>
          <a:p>
            <a:r>
              <a:rPr lang="en-US" altLang="en-US"/>
              <a:t>If you apply during the 3-month window prior to the month you turn age 65, your Medicare kicks in the 1</a:t>
            </a:r>
            <a:r>
              <a:rPr lang="en-US" altLang="en-US" baseline="30000"/>
              <a:t>st</a:t>
            </a:r>
            <a:r>
              <a:rPr lang="en-US" altLang="en-US"/>
              <a:t> day of the month you reach age 65.</a:t>
            </a:r>
          </a:p>
        </p:txBody>
      </p:sp>
      <p:sp>
        <p:nvSpPr>
          <p:cNvPr id="235524" name="Slide Number Placeholder 3">
            <a:extLst>
              <a:ext uri="{FF2B5EF4-FFF2-40B4-BE49-F238E27FC236}">
                <a16:creationId xmlns:a16="http://schemas.microsoft.com/office/drawing/2014/main" id="{C50F9CC5-2D84-49CB-BA53-E9622F100A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F1E37F-2898-4C59-A11F-557B99B832A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A814F91B-4057-4A55-8D34-A10661275E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E32421D-3A09-44C8-911E-2B5D1AEB6540}"/>
              </a:ext>
            </a:extLst>
          </p:cNvPr>
          <p:cNvSpPr>
            <a:spLocks noGrp="1"/>
          </p:cNvSpPr>
          <p:nvPr>
            <p:ph type="body" idx="1"/>
          </p:nvPr>
        </p:nvSpPr>
        <p:spPr/>
        <p:txBody>
          <a:bodyPr>
            <a:normAutofit lnSpcReduction="10000"/>
          </a:bodyPr>
          <a:lstStyle/>
          <a:p>
            <a:pPr>
              <a:defRPr/>
            </a:pPr>
            <a:r>
              <a:rPr lang="en-US" dirty="0"/>
              <a:t>Please keep in mind that although you apply for Medicare by contacting Social Security, and we have some Medicare information on our website, it is actually another federal government agency, Centers for Medicare &amp; Medicaid Services, commonly referred to as “CMS” that administers the program.</a:t>
            </a:r>
          </a:p>
          <a:p>
            <a:pPr>
              <a:defRPr/>
            </a:pPr>
            <a:r>
              <a:rPr lang="en-US" dirty="0"/>
              <a:t>CMS is your main source for information regarding Medicare</a:t>
            </a:r>
          </a:p>
          <a:p>
            <a:pPr>
              <a:defRPr/>
            </a:pPr>
            <a:endParaRPr lang="en-US" dirty="0"/>
          </a:p>
          <a:p>
            <a:pPr>
              <a:defRPr/>
            </a:pPr>
            <a:r>
              <a:rPr lang="en-US" dirty="0"/>
              <a:t>Social Security helps you apply for Medicare Parts A and B, and we send your application information electronically to CMS.</a:t>
            </a:r>
          </a:p>
          <a:p>
            <a:pPr>
              <a:defRPr/>
            </a:pPr>
            <a:endParaRPr lang="en-US" dirty="0"/>
          </a:p>
          <a:p>
            <a:pPr>
              <a:defRPr/>
            </a:pPr>
            <a:r>
              <a:rPr lang="en-US" dirty="0"/>
              <a:t>We can also take your application for Extra Help with Medicare Part D.</a:t>
            </a:r>
          </a:p>
          <a:p>
            <a:pPr>
              <a:defRPr/>
            </a:pPr>
            <a:endParaRPr lang="en-US" dirty="0"/>
          </a:p>
          <a:p>
            <a:pPr>
              <a:defRPr/>
            </a:pPr>
            <a:r>
              <a:rPr lang="en-US" dirty="0"/>
              <a:t>If you sign up for Part B, we deduct the premium from your monthly Social Security benefit – and send it to CMS – before you receive your payment from us each month.</a:t>
            </a:r>
          </a:p>
          <a:p>
            <a:pPr>
              <a:defRPr/>
            </a:pPr>
            <a:endParaRPr lang="en-US" dirty="0"/>
          </a:p>
          <a:p>
            <a:pPr>
              <a:defRPr/>
            </a:pPr>
            <a:r>
              <a:rPr lang="en-US" dirty="0"/>
              <a:t>If you enroll in Medicare only, CMS will bill you for your Part B premiums until you go on Social Security. </a:t>
            </a:r>
          </a:p>
          <a:p>
            <a:pPr>
              <a:defRPr/>
            </a:pPr>
            <a:endParaRPr lang="en-US" dirty="0"/>
          </a:p>
          <a:p>
            <a:pPr eaLnBrk="1" fontAlgn="auto" hangingPunct="1">
              <a:spcBef>
                <a:spcPts val="0"/>
              </a:spcBef>
              <a:spcAft>
                <a:spcPts val="0"/>
              </a:spcAft>
              <a:defRPr/>
            </a:pPr>
            <a:r>
              <a:rPr lang="en-US" dirty="0"/>
              <a:t>If you have any questions regarding the Medicare program, you can call CMS at 1-800-MEDICARE or visit Medicare.gov </a:t>
            </a:r>
          </a:p>
          <a:p>
            <a:pPr>
              <a:defRPr/>
            </a:pPr>
            <a:r>
              <a:rPr lang="en-US" dirty="0"/>
              <a:t>You can also contact your local SHIBA office. </a:t>
            </a:r>
          </a:p>
        </p:txBody>
      </p:sp>
      <p:sp>
        <p:nvSpPr>
          <p:cNvPr id="239620" name="Slide Number Placeholder 3">
            <a:extLst>
              <a:ext uri="{FF2B5EF4-FFF2-40B4-BE49-F238E27FC236}">
                <a16:creationId xmlns:a16="http://schemas.microsoft.com/office/drawing/2014/main" id="{F511B67A-85E1-42AA-A268-C4D553717C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429922-F42F-44B4-BACB-9884096951E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9FADF-3566-FE45-9C4D-982F8405E7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51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Medicare and VA benefits rarely coordinate benefits which is why Veterans with VA benefits are encouraged to enroll in </a:t>
            </a:r>
            <a:r>
              <a:rPr lang="en-US" sz="1200" b="0" i="0" kern="1200" dirty="0">
                <a:solidFill>
                  <a:schemeClr val="tx1"/>
                </a:solidFill>
                <a:effectLst/>
                <a:latin typeface="+mn-lt"/>
                <a:ea typeface="+mn-ea"/>
                <a:cs typeface="+mn-cs"/>
                <a:hlinkClick r:id="rId3"/>
              </a:rPr>
              <a:t>Medicare Parts A &amp; B</a:t>
            </a:r>
            <a:r>
              <a:rPr lang="en-US" sz="1200" b="0" i="0" kern="1200" dirty="0">
                <a:solidFill>
                  <a:schemeClr val="tx1"/>
                </a:solidFill>
                <a:effectLst/>
                <a:latin typeface="+mn-lt"/>
                <a:ea typeface="+mn-ea"/>
                <a:cs typeface="+mn-cs"/>
              </a:rPr>
              <a:t>. Medicare does not cover services received at VA facilities and the VA will not pay for services obtained from non-VA providers (doctors and hospitals). Veterans who want treatment or care from non-VA providers should join Medicare Parts A &amp; B.</a:t>
            </a:r>
          </a:p>
          <a:p>
            <a:r>
              <a:rPr lang="en-US" sz="1200" b="0" i="0" kern="1200" dirty="0">
                <a:solidFill>
                  <a:schemeClr val="tx1"/>
                </a:solidFill>
                <a:effectLst/>
                <a:latin typeface="+mn-lt"/>
                <a:ea typeface="+mn-ea"/>
                <a:cs typeface="+mn-cs"/>
              </a:rPr>
              <a:t>Keep in mind, not all veterans are eligible for the same level of VA services. If a veteran were to lose their VA coverage and join Medicare Parts A &amp; B, then the 10% late enrollment penalties would apply for Parts A &amp; B for each year of delayed enrollment.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9FADF-3566-FE45-9C4D-982F8405E7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596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VA and TRICARE coverage is creditable coverage, meaning there are no late enrollment penalties for joining Part D later.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9FADF-3566-FE45-9C4D-982F8405E7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931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52425" y="693738"/>
            <a:ext cx="6153150" cy="346233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Education and prevention are at the core of the Senior Medicare Patrol program, as demonstrated by its mission: </a:t>
            </a:r>
            <a:r>
              <a:rPr lang="en-US" altLang="en-US" i="1" dirty="0">
                <a:latin typeface="Arial" panose="020B0604020202020204" pitchFamily="34" charset="0"/>
                <a:cs typeface="Arial" panose="020B0604020202020204" pitchFamily="34" charset="0"/>
              </a:rPr>
              <a:t>(read the slide)</a:t>
            </a:r>
          </a:p>
        </p:txBody>
      </p:sp>
      <p:sp>
        <p:nvSpPr>
          <p:cNvPr id="4608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C8E50C-155C-423B-BF96-7B0CDCD15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ooter Placeholder 1"/>
          <p:cNvSpPr>
            <a:spLocks noGrp="1"/>
          </p:cNvSpPr>
          <p:nvPr>
            <p:ph type="ftr" sz="quarter" idx="10"/>
          </p:nvPr>
        </p:nvSpPr>
        <p:spPr>
          <a:xfrm>
            <a:off x="0" y="8773356"/>
            <a:ext cx="3429000" cy="46119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SMP Group Education PPT, 20-min: March 2015</a:t>
            </a:r>
          </a:p>
        </p:txBody>
      </p:sp>
    </p:spTree>
    <p:extLst>
      <p:ext uri="{BB962C8B-B14F-4D97-AF65-F5344CB8AC3E}">
        <p14:creationId xmlns:p14="http://schemas.microsoft.com/office/powerpoint/2010/main" val="306181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C601E6B1-048C-4F63-8931-467755B51B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15C412-8C9C-418E-B6B7-8DF057E11F4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99683" name="Rectangle 4">
            <a:extLst>
              <a:ext uri="{FF2B5EF4-FFF2-40B4-BE49-F238E27FC236}">
                <a16:creationId xmlns:a16="http://schemas.microsoft.com/office/drawing/2014/main" id="{4621D5AF-F814-4A0E-A4E7-1BCAC01A9F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5">
            <a:extLst>
              <a:ext uri="{FF2B5EF4-FFF2-40B4-BE49-F238E27FC236}">
                <a16:creationId xmlns:a16="http://schemas.microsoft.com/office/drawing/2014/main" id="{BAB59B17-CB41-40A5-B076-C5D150FC90B7}"/>
              </a:ext>
            </a:extLst>
          </p:cNvPr>
          <p:cNvSpPr>
            <a:spLocks noGrp="1" noChangeArrowheads="1"/>
          </p:cNvSpPr>
          <p:nvPr>
            <p:ph type="body" idx="1"/>
          </p:nvPr>
        </p:nvSpPr>
        <p:spPr bwMode="auto">
          <a:xfrm>
            <a:off x="914400" y="4443413"/>
            <a:ext cx="51816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The Social Security Administration advises people to apply for Medicare benefits 3 months before age 65. People do not have to be retired to get Medicare. Unlike Social Security (for which the full retirement age is gradually increasing to 67), people can still receive full Medicare benefits at age 65.</a:t>
            </a:r>
          </a:p>
          <a:p>
            <a:pPr eaLnBrk="1" hangingPunct="1"/>
            <a:r>
              <a:rPr lang="en-US" altLang="en-US">
                <a:latin typeface="Times New Roman" panose="02020603050405020304" pitchFamily="18" charset="0"/>
              </a:rPr>
              <a:t>Medicare benefits can begin no earlier than age 65 except for some people with a disability or End-Stage Renal Disease. </a:t>
            </a:r>
          </a:p>
          <a:p>
            <a:pPr eaLnBrk="1" hangingPunct="1"/>
            <a:r>
              <a:rPr lang="en-US" altLang="en-US">
                <a:latin typeface="Times New Roman" panose="02020603050405020304" pitchFamily="18" charset="0"/>
              </a:rPr>
              <a:t>People who are already receiving Social Security benefits (for example, getting early retirement) will be automatically enrolled in Medicare without an additional application. They will receive a Medicare card and other information about 3 months before age 65 or their 25th month of disability benefits.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FF73C744-B241-471D-B984-415BC82591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5DB70A-A0C6-480A-80B9-DF26652BBAE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1731" name="Rectangle 2">
            <a:extLst>
              <a:ext uri="{FF2B5EF4-FFF2-40B4-BE49-F238E27FC236}">
                <a16:creationId xmlns:a16="http://schemas.microsoft.com/office/drawing/2014/main" id="{9C7CDE75-082D-48F6-A82D-4B3AEF140148}"/>
              </a:ext>
            </a:extLst>
          </p:cNvPr>
          <p:cNvSpPr>
            <a:spLocks noGrp="1" noRot="1" noChangeAspect="1"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a:extLst>
              <a:ext uri="{FF2B5EF4-FFF2-40B4-BE49-F238E27FC236}">
                <a16:creationId xmlns:a16="http://schemas.microsoft.com/office/drawing/2014/main" id="{60060347-ACD7-47CD-820B-A7AC3A3D3C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Medicare now has three parts. Medicare Part A is Hospital Insurance. Medicare Part B is Medical Insurance, which helps cover doctors’ services and outpatient care.</a:t>
            </a:r>
          </a:p>
          <a:p>
            <a:pPr eaLnBrk="1" hangingPunct="1"/>
            <a:r>
              <a:rPr lang="en-US" altLang="en-US">
                <a:latin typeface="Times New Roman" panose="02020603050405020304" pitchFamily="18" charset="0"/>
              </a:rPr>
              <a:t>Medicare also has prescription drug coverage, which is called Part 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1A92AB76-04B6-4B6B-B122-C30E47E4C6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26E653-3350-44EB-A225-5FF417DE64F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3779" name="Rectangle 4">
            <a:extLst>
              <a:ext uri="{FF2B5EF4-FFF2-40B4-BE49-F238E27FC236}">
                <a16:creationId xmlns:a16="http://schemas.microsoft.com/office/drawing/2014/main" id="{5CC4C3F2-299C-4E05-AA47-E804419B1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5">
            <a:extLst>
              <a:ext uri="{FF2B5EF4-FFF2-40B4-BE49-F238E27FC236}">
                <a16:creationId xmlns:a16="http://schemas.microsoft.com/office/drawing/2014/main" id="{25BD847D-8572-4084-9267-9C6C336720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Part A helps pay for inpatient hospital stays but also covers skilled nursing care, home health care, and hospice care. </a:t>
            </a:r>
          </a:p>
          <a:p>
            <a:pPr eaLnBrk="1" hangingPunct="1"/>
            <a:r>
              <a:rPr lang="en-US" altLang="en-US">
                <a:latin typeface="Times New Roman" panose="02020603050405020304" pitchFamily="18" charset="0"/>
              </a:rPr>
              <a:t>Part B helps cover doctors’ services and outpatient care such as preventive services including screening tests and vaccinations, diagnostic tests, some therapies, and durable medical equipment like wheelchairs and walkers.</a:t>
            </a:r>
          </a:p>
          <a:p>
            <a:pPr eaLnBrk="1" hangingPunct="1"/>
            <a:r>
              <a:rPr lang="en-US" altLang="en-US">
                <a:latin typeface="Times New Roman" panose="02020603050405020304" pitchFamily="18" charset="0"/>
              </a:rPr>
              <a:t>Medicare drug coverage helps pay for outpatient prescription drugs.</a:t>
            </a:r>
          </a:p>
          <a:p>
            <a:pPr eaLnBrk="1" hangingPunct="1"/>
            <a:r>
              <a:rPr lang="en-US" altLang="en-US">
                <a:latin typeface="Times New Roman" panose="02020603050405020304" pitchFamily="18" charset="0"/>
              </a:rPr>
              <a:t>Let’s talk about Part A and Part B of Medicare.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77DE3E05-AC3B-4CEB-9CDD-A712D25A2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9DD0AF-E056-4EEB-BC2A-CEE8C5F3C99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5827" name="Rectangle 4">
            <a:extLst>
              <a:ext uri="{FF2B5EF4-FFF2-40B4-BE49-F238E27FC236}">
                <a16:creationId xmlns:a16="http://schemas.microsoft.com/office/drawing/2014/main" id="{13BA776A-C43F-4969-BCCD-F82FF7D6A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8" name="Rectangle 5">
            <a:extLst>
              <a:ext uri="{FF2B5EF4-FFF2-40B4-BE49-F238E27FC236}">
                <a16:creationId xmlns:a16="http://schemas.microsoft.com/office/drawing/2014/main" id="{AC5F3D41-D5D5-4945-89C0-FDBBE6361B2A}"/>
              </a:ext>
            </a:extLst>
          </p:cNvPr>
          <p:cNvSpPr>
            <a:spLocks noGrp="1" noChangeArrowheads="1"/>
          </p:cNvSpPr>
          <p:nvPr>
            <p:ph type="body" idx="1"/>
          </p:nvPr>
        </p:nvSpPr>
        <p:spPr bwMode="auto">
          <a:xfrm>
            <a:off x="914400" y="4443413"/>
            <a:ext cx="54102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Most people don’t have to pay a monthly payment (premium) for Medicare Part A because they or their spouse paid Medicare or FICA taxes while they were working. (FICA stands for "Federal Insurance Contributions Act." This is the tax withheld from your salary, or that you pay from your self-employment income, that funds the Social Security and Medicare programs.) When people pay these taxes on their earnings, it is called “Medicare-covered employment.”</a:t>
            </a:r>
          </a:p>
          <a:p>
            <a:pPr eaLnBrk="1" hangingPunct="1"/>
            <a:r>
              <a:rPr lang="en-US" altLang="en-US">
                <a:latin typeface="Times New Roman" panose="02020603050405020304" pitchFamily="18" charset="0"/>
              </a:rPr>
              <a:t>If a person and his or her spouse did not pay Medicare taxes while they were working, or did not work long enough (10 years in most cases) to qualify for premium-free Part A, he or she may still be able to get Medicare Part A by paying a monthly premium. In 2007, the Part A premium is $226 or $410, depending on how long the person worked in Medicare-covered employment.</a:t>
            </a:r>
          </a:p>
          <a:p>
            <a:pPr eaLnBrk="1" hangingPunct="1"/>
            <a:r>
              <a:rPr lang="en-US" altLang="en-US">
                <a:latin typeface="Times New Roman" panose="02020603050405020304" pitchFamily="18" charset="0"/>
              </a:rPr>
              <a:t>For information on Part A entitlement, enrollment, or premiums, call the Social Security Administration at 1-800-772-1213 or 1-800-325-0778 for TTY users.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75F3C1C5-5CEA-4CFE-8DCB-157E2E1481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BFCF0F-2E00-4ADB-8D0D-4C31CE400A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7875" name="Rectangle 2">
            <a:extLst>
              <a:ext uri="{FF2B5EF4-FFF2-40B4-BE49-F238E27FC236}">
                <a16:creationId xmlns:a16="http://schemas.microsoft.com/office/drawing/2014/main" id="{BB8195D3-1510-4562-BD74-D4B3BF9DCD26}"/>
              </a:ext>
            </a:extLst>
          </p:cNvPr>
          <p:cNvSpPr>
            <a:spLocks noGrp="1" noRot="1" noChangeAspect="1"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C2D0870B-6533-426A-AC6B-3509642674BF}"/>
              </a:ext>
            </a:extLst>
          </p:cNvPr>
          <p:cNvSpPr>
            <a:spLocks noGrp="1" noChangeArrowheads="1"/>
          </p:cNvSpPr>
          <p:nvPr>
            <p:ph type="body" idx="1"/>
          </p:nvPr>
        </p:nvSpPr>
        <p:spPr>
          <a:xfrm>
            <a:off x="609600" y="4368800"/>
            <a:ext cx="5867400" cy="4135438"/>
          </a:xfrm>
          <a:ln/>
        </p:spPr>
        <p:txBody>
          <a:bodyPr>
            <a:normAutofit/>
          </a:bodyPr>
          <a:lstStyle/>
          <a:p>
            <a:pPr eaLnBrk="1" hangingPunct="1">
              <a:defRPr/>
            </a:pPr>
            <a:r>
              <a:rPr lang="en-US" altLang="en-US" dirty="0">
                <a:latin typeface="Times New Roman" panose="02020603050405020304" pitchFamily="18" charset="0"/>
              </a:rPr>
              <a:t>People in the Original Medicare Plan may go to any doctor, specialist, hospital, or other health care provider that accepts Medicare.</a:t>
            </a:r>
          </a:p>
          <a:p>
            <a:pPr eaLnBrk="1" hangingPunct="1">
              <a:defRPr/>
            </a:pPr>
            <a:r>
              <a:rPr lang="en-US" altLang="en-US" dirty="0">
                <a:latin typeface="Times New Roman" panose="02020603050405020304" pitchFamily="18" charset="0"/>
              </a:rPr>
              <a:t>While most people don’t pay a premium for Part A, they are responsible for a </a:t>
            </a:r>
            <a:r>
              <a:rPr lang="en-US" altLang="en-US" b="1" dirty="0">
                <a:latin typeface="Times New Roman" panose="02020603050405020304" pitchFamily="18" charset="0"/>
              </a:rPr>
              <a:t>Part A deductible</a:t>
            </a:r>
            <a:r>
              <a:rPr lang="en-US" altLang="en-US" dirty="0">
                <a:latin typeface="Times New Roman" panose="02020603050405020304" pitchFamily="18" charset="0"/>
              </a:rPr>
              <a:t> for inpatient hospital stays. The deductible is the amount a person with Medicare must pay for health care before Medicare begins to pay. There is a deductible of $992 in 2007 for hospital stays up to 60 days, and additional costs for longer stays. Costs are different for other Part A services.</a:t>
            </a:r>
          </a:p>
          <a:p>
            <a:pPr eaLnBrk="1" hangingPunct="1">
              <a:defRPr/>
            </a:pPr>
            <a:r>
              <a:rPr lang="en-US" altLang="en-US" dirty="0">
                <a:latin typeface="Times New Roman" panose="02020603050405020304" pitchFamily="18" charset="0"/>
              </a:rPr>
              <a:t>People pay a monthly premium for Part B ($93.50 in 2007) and are also responsible for the Medicare </a:t>
            </a:r>
            <a:r>
              <a:rPr lang="en-US" altLang="en-US" b="1" dirty="0">
                <a:latin typeface="Times New Roman" panose="02020603050405020304" pitchFamily="18" charset="0"/>
              </a:rPr>
              <a:t>Part B deductible</a:t>
            </a:r>
            <a:r>
              <a:rPr lang="en-US" altLang="en-US" dirty="0">
                <a:latin typeface="Times New Roman" panose="02020603050405020304" pitchFamily="18" charset="0"/>
              </a:rPr>
              <a:t>, which is $131 in 2007. This means that in 2007 a person with Medicare is responsible for the first $131 of his or her Medicare-approved Part B medical services before Medicare Part B starts paying for care. In addition, a person who needs blood is responsible for the first three pints. These amounts amounts can change every year.</a:t>
            </a:r>
          </a:p>
          <a:p>
            <a:pPr eaLnBrk="1" hangingPunct="1">
              <a:defRPr/>
            </a:pPr>
            <a:r>
              <a:rPr lang="en-US" altLang="en-US" dirty="0">
                <a:latin typeface="Times New Roman" panose="02020603050405020304" pitchFamily="18" charset="0"/>
              </a:rPr>
              <a:t>People with Original Medicare also are responsible for </a:t>
            </a:r>
            <a:r>
              <a:rPr lang="en-US" altLang="en-US" b="1" dirty="0">
                <a:latin typeface="Times New Roman" panose="02020603050405020304" pitchFamily="18" charset="0"/>
              </a:rPr>
              <a:t>some copayments or coinsurance</a:t>
            </a:r>
            <a:r>
              <a:rPr lang="en-US" altLang="en-US" dirty="0">
                <a:latin typeface="Times New Roman" panose="02020603050405020304" pitchFamily="18" charset="0"/>
              </a:rPr>
              <a:t> for Part B services. The amount depends on the service but is 20% in most cases.</a:t>
            </a:r>
          </a:p>
          <a:p>
            <a:pPr eaLnBrk="1" hangingPunct="1">
              <a:defRPr/>
            </a:pPr>
            <a:r>
              <a:rPr lang="en-US" altLang="en-US" dirty="0">
                <a:latin typeface="Times New Roman" panose="02020603050405020304" pitchFamily="18" charset="0"/>
              </a:rPr>
              <a:t>After people get health care services, they get a Medicare Summary Notice (MSN) showing Medicare’s payments. This notice lists the service received, what was charged, what Medicare paid, and how much the person may be billed.</a:t>
            </a:r>
          </a:p>
          <a:p>
            <a:pPr eaLnBrk="1" hangingPunct="1">
              <a:defRPr/>
            </a:pPr>
            <a:r>
              <a:rPr lang="en-US" altLang="en-US" dirty="0">
                <a:latin typeface="Times New Roman" panose="02020603050405020304" pitchFamily="18" charset="0"/>
              </a:rPr>
              <a:t>Some people have other health insurance coverage, such as a plan from a former employer, that may cover some or all of these costs. In a few minutes we’ll talk about private insurance policies called Medigap that also may help with these costs. For people who can’t afford to pay these costs, there are special programs that can help, which we’ll also discuss later.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5A05342D-6FF8-4C12-96FD-C7C3E8F978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83115-EBF4-4F48-8611-853100E72F5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2995" name="Rectangle 2">
            <a:extLst>
              <a:ext uri="{FF2B5EF4-FFF2-40B4-BE49-F238E27FC236}">
                <a16:creationId xmlns:a16="http://schemas.microsoft.com/office/drawing/2014/main" id="{E42D76AA-42E3-486E-9C1E-44CF32CCCC35}"/>
              </a:ext>
            </a:extLst>
          </p:cNvPr>
          <p:cNvSpPr>
            <a:spLocks noGrp="1" noRot="1" noChangeAspect="1"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a:extLst>
              <a:ext uri="{FF2B5EF4-FFF2-40B4-BE49-F238E27FC236}">
                <a16:creationId xmlns:a16="http://schemas.microsoft.com/office/drawing/2014/main" id="{DE2F53EA-B13A-4CE5-BB21-EAB5F7DA538B}"/>
              </a:ext>
            </a:extLst>
          </p:cNvPr>
          <p:cNvSpPr>
            <a:spLocks noGrp="1" noChangeArrowheads="1"/>
          </p:cNvSpPr>
          <p:nvPr>
            <p:ph type="body" idx="1"/>
          </p:nvPr>
        </p:nvSpPr>
        <p:spPr bwMode="auto">
          <a:xfrm>
            <a:off x="914400" y="4497388"/>
            <a:ext cx="5334000" cy="413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We’ve talked about the Original Medicare Plan. Now let’s talk about </a:t>
            </a:r>
            <a:r>
              <a:rPr lang="en-US" altLang="en-US" b="1">
                <a:latin typeface="Times New Roman" panose="02020603050405020304" pitchFamily="18" charset="0"/>
              </a:rPr>
              <a:t>Medigap</a:t>
            </a:r>
            <a:r>
              <a:rPr lang="en-US" altLang="en-US">
                <a:latin typeface="Times New Roman" panose="02020603050405020304" pitchFamily="18" charset="0"/>
              </a:rPr>
              <a:t>.</a:t>
            </a:r>
          </a:p>
          <a:p>
            <a:pPr eaLnBrk="1" hangingPunct="1"/>
            <a:r>
              <a:rPr lang="en-US" altLang="en-US">
                <a:latin typeface="Times New Roman" panose="02020603050405020304" pitchFamily="18" charset="0"/>
              </a:rPr>
              <a:t>The Original Medicare Plan pays for many health care services and supplies, but it doesn’t pay all of a person’s health care costs. A Medigap policy is a health insurance policy sold by private insurance companies to fill the “gaps” in coverage under the Original Medicare Plan, like deductibles, coinsurance, and copayments. Some Medigap policies also cover benefits that Medicare doesn’t cover, like emergency health care while traveling outside the United States. </a:t>
            </a:r>
          </a:p>
          <a:p>
            <a:pPr eaLnBrk="1" hangingPunct="1"/>
            <a:r>
              <a:rPr lang="en-US" altLang="en-US">
                <a:latin typeface="Times New Roman" panose="02020603050405020304" pitchFamily="18" charset="0"/>
              </a:rPr>
              <a:t>The insurance companies that sell these policies must follow Federal and state laws that protect people with Medicare. The Medigap policy must be clearly identified as “Medicare Supplement Insurance.”</a:t>
            </a:r>
          </a:p>
          <a:p>
            <a:pPr eaLnBrk="1" hangingPunct="1"/>
            <a:r>
              <a:rPr lang="en-US" altLang="en-US">
                <a:latin typeface="Times New Roman" panose="02020603050405020304" pitchFamily="18" charset="0"/>
              </a:rPr>
              <a:t>A Medigap policy only works with the Original Medicare Plan. If you join a Medicare Advantage Plan or other Medicare plan, your Medigap policy can’t pay any deductibles, copayments, or other cost-sharing under your Medicare plan.</a:t>
            </a:r>
          </a:p>
          <a:p>
            <a:pPr eaLnBrk="1" hangingPunct="1"/>
            <a:r>
              <a:rPr lang="en-US" altLang="en-US">
                <a:latin typeface="Times New Roman" panose="02020603050405020304" pitchFamily="18" charset="0"/>
              </a:rPr>
              <a:t>In all states except Massachusetts, Minnesota, and Wisconsin, a Medigap policy must be one of 12 standardized plans (A - L) so people can compare them easily. Each plan has a different set of benefits. The benefits in any Medigap plan A – L are the same for any insurance company. It’s important to compare Medigap policies, because costs can vary. (Note: insurance companies don’t have to offer every Medigap plan. Each company decides which Medigap policies it will sell and the price for each plan, with state review and approval.)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218FB16C-C7FE-4165-B5DA-5502F2B247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DA94C6-2737-4902-976F-6D89FDE6FE9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1187" name="Rectangle 4">
            <a:extLst>
              <a:ext uri="{FF2B5EF4-FFF2-40B4-BE49-F238E27FC236}">
                <a16:creationId xmlns:a16="http://schemas.microsoft.com/office/drawing/2014/main" id="{26FB2E94-3BA2-4142-9AD0-8113EFA333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5">
            <a:extLst>
              <a:ext uri="{FF2B5EF4-FFF2-40B4-BE49-F238E27FC236}">
                <a16:creationId xmlns:a16="http://schemas.microsoft.com/office/drawing/2014/main" id="{86339092-B202-45C9-8F59-AFF437E7C132}"/>
              </a:ext>
            </a:extLst>
          </p:cNvPr>
          <p:cNvSpPr>
            <a:spLocks noGrp="1" noChangeArrowheads="1"/>
          </p:cNvSpPr>
          <p:nvPr>
            <p:ph type="body" idx="1"/>
          </p:nvPr>
        </p:nvSpPr>
        <p:spPr bwMode="auto">
          <a:xfrm>
            <a:off x="914400" y="4443413"/>
            <a:ext cx="53340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MSP mandates that certain types of insurance pay health care bills first and that Medicare pay second.</a:t>
            </a:r>
          </a:p>
          <a:p>
            <a:pPr eaLnBrk="1" hangingPunct="1"/>
            <a:r>
              <a:rPr lang="en-US" altLang="en-US">
                <a:latin typeface="Times New Roman" panose="02020603050405020304" pitchFamily="18" charset="0"/>
              </a:rPr>
              <a:t>Other insurance that may pay first includes: group health plan insurance, no-fault insurance, liability insurance, workers’ compensation, and the Federal Black Lung Program. We will discuss each of these situations in more detail later.</a:t>
            </a:r>
          </a:p>
          <a:p>
            <a:pPr eaLnBrk="1" hangingPunct="1"/>
            <a:r>
              <a:rPr lang="en-US" altLang="en-US">
                <a:latin typeface="Times New Roman" panose="02020603050405020304" pitchFamily="18" charset="0"/>
              </a:rPr>
              <a:t>In the absence of other insurance, Medicare is always primary.</a:t>
            </a:r>
          </a:p>
          <a:p>
            <a:pPr eaLnBrk="1" hangingPunct="1"/>
            <a:r>
              <a:rPr lang="en-US" altLang="en-US">
                <a:latin typeface="Times New Roman" panose="02020603050405020304" pitchFamily="18" charset="0"/>
              </a:rPr>
              <a:t>In most cases, except the situations just mentioned, Medicare is also primary for prescription drug coverage.</a:t>
            </a:r>
          </a:p>
          <a:p>
            <a:pPr eaLnBrk="1" hangingPunct="1"/>
            <a:r>
              <a:rPr lang="en-US" altLang="en-US" i="1">
                <a:latin typeface="Times New Roman" panose="02020603050405020304" pitchFamily="18" charset="0"/>
              </a:rPr>
              <a:t>Reference: COB Fact Sheets: MSP Claims Investigation Fact Sheet for Providers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F6E12D09-6723-468D-B935-A1B3C3766F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C1C70-1D4B-41AD-9DF8-8AF5D0F301A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3235" name="Rectangle 2">
            <a:extLst>
              <a:ext uri="{FF2B5EF4-FFF2-40B4-BE49-F238E27FC236}">
                <a16:creationId xmlns:a16="http://schemas.microsoft.com/office/drawing/2014/main" id="{7E321AEE-4166-4C54-90C5-8DF73D7640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a:extLst>
              <a:ext uri="{FF2B5EF4-FFF2-40B4-BE49-F238E27FC236}">
                <a16:creationId xmlns:a16="http://schemas.microsoft.com/office/drawing/2014/main" id="{0BD1A3BA-B400-4E86-AE45-9224FA0CA394}"/>
              </a:ext>
            </a:extLst>
          </p:cNvPr>
          <p:cNvSpPr>
            <a:spLocks noGrp="1" noChangeArrowheads="1"/>
          </p:cNvSpPr>
          <p:nvPr>
            <p:ph type="body" idx="1"/>
          </p:nvPr>
        </p:nvSpPr>
        <p:spPr bwMode="auto">
          <a:xfrm>
            <a:off x="862013" y="4281488"/>
            <a:ext cx="5005387"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Other types of coverage a person with Medicare might have include:</a:t>
            </a:r>
          </a:p>
          <a:p>
            <a:pPr lvl="1" eaLnBrk="1" hangingPunct="1"/>
            <a:r>
              <a:rPr lang="en-US" altLang="en-US">
                <a:latin typeface="Times New Roman" panose="02020603050405020304" pitchFamily="18" charset="0"/>
              </a:rPr>
              <a:t>No-fault or liability insurance</a:t>
            </a:r>
          </a:p>
          <a:p>
            <a:pPr lvl="1" eaLnBrk="1" hangingPunct="1"/>
            <a:r>
              <a:rPr lang="en-US" altLang="en-US">
                <a:latin typeface="Times New Roman" panose="02020603050405020304" pitchFamily="18" charset="0"/>
              </a:rPr>
              <a:t>Workers’ compensation</a:t>
            </a:r>
          </a:p>
          <a:p>
            <a:pPr lvl="1" eaLnBrk="1" hangingPunct="1"/>
            <a:r>
              <a:rPr lang="en-US" altLang="en-US">
                <a:latin typeface="Times New Roman" panose="02020603050405020304" pitchFamily="18" charset="0"/>
              </a:rPr>
              <a:t>Federal Black Lung Program</a:t>
            </a:r>
          </a:p>
          <a:p>
            <a:pPr lvl="1" eaLnBrk="1" hangingPunct="1"/>
            <a:r>
              <a:rPr lang="en-US" altLang="en-US">
                <a:latin typeface="Times New Roman" panose="02020603050405020304" pitchFamily="18" charset="0"/>
              </a:rPr>
              <a:t>COBRA continuation coverage</a:t>
            </a:r>
          </a:p>
          <a:p>
            <a:pPr lvl="1" eaLnBrk="1" hangingPunct="1"/>
            <a:r>
              <a:rPr lang="en-US" altLang="en-US">
                <a:latin typeface="Times New Roman" panose="02020603050405020304" pitchFamily="18" charset="0"/>
              </a:rPr>
              <a:t>Employer/union and retirement group health plans, including </a:t>
            </a:r>
          </a:p>
          <a:p>
            <a:pPr lvl="2" eaLnBrk="1" hangingPunct="1"/>
            <a:r>
              <a:rPr lang="en-US" altLang="en-US">
                <a:latin typeface="Times New Roman" panose="02020603050405020304" pitchFamily="18" charset="0"/>
              </a:rPr>
              <a:t>Federal Employee Health Benefits Program</a:t>
            </a:r>
          </a:p>
          <a:p>
            <a:pPr lvl="2" eaLnBrk="1" hangingPunct="1"/>
            <a:r>
              <a:rPr lang="en-US" altLang="en-US">
                <a:latin typeface="Times New Roman" panose="02020603050405020304" pitchFamily="18" charset="0"/>
              </a:rPr>
              <a:t>Military coverage through veterans’ benefits (VA) and TRICARE for Life (TFL)</a:t>
            </a:r>
          </a:p>
          <a:p>
            <a:pPr lvl="2" eaLnBrk="1" hangingPunct="1"/>
            <a:r>
              <a:rPr lang="en-US" altLang="en-US">
                <a:latin typeface="Times New Roman" panose="02020603050405020304" pitchFamily="18" charset="0"/>
              </a:rPr>
              <a:t>Others</a:t>
            </a:r>
          </a:p>
          <a:p>
            <a:pPr eaLnBrk="1" hangingPunct="1"/>
            <a:r>
              <a:rPr lang="en-US" altLang="en-US">
                <a:latin typeface="Times New Roman" panose="02020603050405020304" pitchFamily="18" charset="0"/>
              </a:rPr>
              <a:t>CMS consolidates the Medicare paid claim crossover process through the COB Agreement (COBA) program. The COBA program established a national standard contract between the Coordination of Benefits Contractor and other health insurance organizations for transmitting enrollee eligibility data and Medicare paid claims data. This means that Medigap plans, Part D plans, employer supplemental plans, self-insured plans, the Department of Defense, title XIX state Medicaid agencies, and others rely on a national repository of information with unique identifiers to receive Medicare paid claims data for the purpose of calculating their secondary payment.</a:t>
            </a:r>
          </a:p>
          <a:p>
            <a:pPr>
              <a:spcBef>
                <a:spcPts val="600"/>
              </a:spcBef>
            </a:pPr>
            <a:r>
              <a:rPr lang="en-US" altLang="en-US" i="1">
                <a:latin typeface="Times New Roman" panose="02020603050405020304" pitchFamily="18" charset="0"/>
              </a:rPr>
              <a:t>Reference: www.cms.hhs.gov/COBAgreement</a:t>
            </a:r>
            <a:r>
              <a:rPr lang="en-US" altLang="en-US" i="1">
                <a:latin typeface="Arial" panose="020B0604020202020204" pitchFamily="34" charset="0"/>
              </a:rPr>
              <a:t>/</a:t>
            </a:r>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A37F40E6-75DB-4ADE-A41D-6C8537F2B245}"/>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2CB5B2F5-3AE1-4288-89FE-598F2695B5E8}"/>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1B5DF1A2-EBCC-4B7C-9A3E-DA5CB36796F0}"/>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1FC699-B21B-466D-8EBF-C2ABA60F2940}"/>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102120E2-CD1B-46C4-B106-EC685457466C}"/>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B04792CF-5044-40DB-A9A3-B1AA142395CF}"/>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a:extLst>
                <a:ext uri="{FF2B5EF4-FFF2-40B4-BE49-F238E27FC236}">
                  <a16:creationId xmlns:a16="http://schemas.microsoft.com/office/drawing/2014/main" id="{95CE0DE7-69CB-46D6-8485-CB7BC778180E}"/>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48C55D6F-1526-4FF5-961D-DD1AB637C602}"/>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253D1189-875D-4BEA-9F4D-E9A203190CCE}"/>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E07F6F8E-8FEA-4D25-9C4E-2CDAFAD51D1E}"/>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DF74265-FEC7-4C6A-8CE2-10415B4A6556}"/>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7EB8E040-164A-452A-99E8-19B675A2E467}"/>
              </a:ext>
            </a:extLst>
          </p:cNvPr>
          <p:cNvSpPr>
            <a:spLocks noGrp="1"/>
          </p:cNvSpPr>
          <p:nvPr>
            <p:ph type="dt" sz="half" idx="10"/>
          </p:nvPr>
        </p:nvSpPr>
        <p:spPr/>
        <p:txBody>
          <a:bodyPr/>
          <a:lstStyle>
            <a:lvl1pPr>
              <a:defRPr/>
            </a:lvl1pPr>
          </a:lstStyle>
          <a:p>
            <a:pPr>
              <a:defRPr/>
            </a:pPr>
            <a:fld id="{875430B2-7F5D-4ED6-8517-64DBDF7657CF}" type="datetime1">
              <a:rPr lang="en-US" smtClean="0"/>
              <a:t>3/7/2020</a:t>
            </a:fld>
            <a:endParaRPr lang="en-US"/>
          </a:p>
        </p:txBody>
      </p:sp>
      <p:sp>
        <p:nvSpPr>
          <p:cNvPr id="16" name="Footer Placeholder 4">
            <a:extLst>
              <a:ext uri="{FF2B5EF4-FFF2-40B4-BE49-F238E27FC236}">
                <a16:creationId xmlns:a16="http://schemas.microsoft.com/office/drawing/2014/main" id="{D4298E2D-8D3E-4978-876A-C0B94EF5A0D0}"/>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5FD28978-B497-44FD-870A-2A14F5D70913}"/>
              </a:ext>
            </a:extLst>
          </p:cNvPr>
          <p:cNvSpPr>
            <a:spLocks noGrp="1"/>
          </p:cNvSpPr>
          <p:nvPr>
            <p:ph type="sldNum" sz="quarter" idx="12"/>
          </p:nvPr>
        </p:nvSpPr>
        <p:spPr/>
        <p:txBody>
          <a:bodyPr/>
          <a:lstStyle>
            <a:lvl1pPr>
              <a:defRPr/>
            </a:lvl1pPr>
          </a:lstStyle>
          <a:p>
            <a:pPr>
              <a:defRPr/>
            </a:pPr>
            <a:fld id="{C8AA5813-505D-4A97-91E1-58CA9D24C2FB}" type="slidenum">
              <a:rPr lang="en-US" altLang="en-US"/>
              <a:pPr>
                <a:defRPr/>
              </a:pPr>
              <a:t>‹#›</a:t>
            </a:fld>
            <a:endParaRPr lang="en-US" altLang="en-US"/>
          </a:p>
        </p:txBody>
      </p:sp>
    </p:spTree>
    <p:extLst>
      <p:ext uri="{BB962C8B-B14F-4D97-AF65-F5344CB8AC3E}">
        <p14:creationId xmlns:p14="http://schemas.microsoft.com/office/powerpoint/2010/main" val="344386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29D5EB-875D-4884-B353-4F45C1531C53}"/>
              </a:ext>
            </a:extLst>
          </p:cNvPr>
          <p:cNvSpPr>
            <a:spLocks noGrp="1"/>
          </p:cNvSpPr>
          <p:nvPr>
            <p:ph type="dt" sz="half" idx="10"/>
          </p:nvPr>
        </p:nvSpPr>
        <p:spPr/>
        <p:txBody>
          <a:bodyPr/>
          <a:lstStyle>
            <a:lvl1pPr>
              <a:defRPr/>
            </a:lvl1pPr>
          </a:lstStyle>
          <a:p>
            <a:pPr>
              <a:defRPr/>
            </a:pPr>
            <a:fld id="{3710C92A-066A-4565-A6CF-6C94666B7A88}" type="datetime1">
              <a:rPr lang="en-US" smtClean="0"/>
              <a:t>3/7/2020</a:t>
            </a:fld>
            <a:endParaRPr lang="en-US"/>
          </a:p>
        </p:txBody>
      </p:sp>
      <p:sp>
        <p:nvSpPr>
          <p:cNvPr id="5" name="Footer Placeholder 4">
            <a:extLst>
              <a:ext uri="{FF2B5EF4-FFF2-40B4-BE49-F238E27FC236}">
                <a16:creationId xmlns:a16="http://schemas.microsoft.com/office/drawing/2014/main" id="{7694AFC9-5332-4F45-8ADB-B2DA9E4188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019984-9E54-42FC-9D1A-C3D556A0A0AB}"/>
              </a:ext>
            </a:extLst>
          </p:cNvPr>
          <p:cNvSpPr>
            <a:spLocks noGrp="1"/>
          </p:cNvSpPr>
          <p:nvPr>
            <p:ph type="sldNum" sz="quarter" idx="12"/>
          </p:nvPr>
        </p:nvSpPr>
        <p:spPr/>
        <p:txBody>
          <a:bodyPr/>
          <a:lstStyle>
            <a:lvl1pPr>
              <a:defRPr/>
            </a:lvl1pPr>
          </a:lstStyle>
          <a:p>
            <a:pPr>
              <a:defRPr/>
            </a:pPr>
            <a:fld id="{E97DB93B-76C3-4AF6-B734-93A177DC01A0}" type="slidenum">
              <a:rPr lang="en-US" altLang="en-US"/>
              <a:pPr>
                <a:defRPr/>
              </a:pPr>
              <a:t>‹#›</a:t>
            </a:fld>
            <a:endParaRPr lang="en-US" altLang="en-US"/>
          </a:p>
        </p:txBody>
      </p:sp>
    </p:spTree>
    <p:extLst>
      <p:ext uri="{BB962C8B-B14F-4D97-AF65-F5344CB8AC3E}">
        <p14:creationId xmlns:p14="http://schemas.microsoft.com/office/powerpoint/2010/main" val="27389496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67D757-FFC1-458E-ABDF-59B01B17EDB6}"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49678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24D3C4-36D7-4414-BD71-6993AF6122AB}" type="datetime1">
              <a:rPr lang="en-US" smtClean="0"/>
              <a:t>3/7/2020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89732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C07F3-86F0-4898-9542-F7699B82A404}" type="datetime1">
              <a:rPr lang="en-US" smtClean="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713508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14ADD64-C2B4-4E2D-B95E-CE0A57B2B0C3}" type="datetime1">
              <a:rPr lang="en-US" smtClean="0"/>
              <a:t>3/7/2020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4874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76FC5F-AF8E-4188-B285-71AD2CEC9EF2}"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45594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F36CB-A781-41CB-AB8F-38B917CAE057}"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4446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7C80D-AB37-4D0D-AB3A-E275E89D60A8}"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507982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3EF502-3698-4924-8A62-AA2FFBA74011}"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524723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A0FB9A-AD91-44B3-8748-C44F8F0B1CDD}"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1547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5702BF-B4D5-40EC-BAD9-878F47A0796D}"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487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EE6618-59F6-4C2A-BF65-A3DF2B7DD10B}"/>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6" name="TextBox 5">
            <a:extLst>
              <a:ext uri="{FF2B5EF4-FFF2-40B4-BE49-F238E27FC236}">
                <a16:creationId xmlns:a16="http://schemas.microsoft.com/office/drawing/2014/main" id="{9EDD555A-08C0-4371-B00C-37B7D8360C07}"/>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973CDB1-67A4-44B8-A6A8-8B096FB95456}"/>
              </a:ext>
            </a:extLst>
          </p:cNvPr>
          <p:cNvSpPr>
            <a:spLocks noGrp="1"/>
          </p:cNvSpPr>
          <p:nvPr>
            <p:ph type="dt" sz="half" idx="14"/>
          </p:nvPr>
        </p:nvSpPr>
        <p:spPr/>
        <p:txBody>
          <a:bodyPr/>
          <a:lstStyle>
            <a:lvl1pPr>
              <a:defRPr/>
            </a:lvl1pPr>
          </a:lstStyle>
          <a:p>
            <a:pPr>
              <a:defRPr/>
            </a:pPr>
            <a:fld id="{C0A2FE56-B3E3-484F-BBD6-96B538A62F67}" type="datetime1">
              <a:rPr lang="en-US" smtClean="0"/>
              <a:t>3/7/2020</a:t>
            </a:fld>
            <a:endParaRPr lang="en-US"/>
          </a:p>
        </p:txBody>
      </p:sp>
      <p:sp>
        <p:nvSpPr>
          <p:cNvPr id="8" name="Footer Placeholder 4">
            <a:extLst>
              <a:ext uri="{FF2B5EF4-FFF2-40B4-BE49-F238E27FC236}">
                <a16:creationId xmlns:a16="http://schemas.microsoft.com/office/drawing/2014/main" id="{FCB0A7A5-0503-4B92-AEDC-B4BC31AA2C6C}"/>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D6BCEE3-C8E3-4957-9E5D-06CEB04C0388}"/>
              </a:ext>
            </a:extLst>
          </p:cNvPr>
          <p:cNvSpPr>
            <a:spLocks noGrp="1"/>
          </p:cNvSpPr>
          <p:nvPr>
            <p:ph type="sldNum" sz="quarter" idx="16"/>
          </p:nvPr>
        </p:nvSpPr>
        <p:spPr/>
        <p:txBody>
          <a:bodyPr/>
          <a:lstStyle>
            <a:lvl1pPr>
              <a:defRPr/>
            </a:lvl1pPr>
          </a:lstStyle>
          <a:p>
            <a:pPr>
              <a:defRPr/>
            </a:pPr>
            <a:fld id="{0B0781BF-A219-4CA3-892E-90E059EF744F}" type="slidenum">
              <a:rPr lang="en-US" altLang="en-US"/>
              <a:pPr>
                <a:defRPr/>
              </a:pPr>
              <a:t>‹#›</a:t>
            </a:fld>
            <a:endParaRPr lang="en-US" altLang="en-US"/>
          </a:p>
        </p:txBody>
      </p:sp>
    </p:spTree>
    <p:extLst>
      <p:ext uri="{BB962C8B-B14F-4D97-AF65-F5344CB8AC3E}">
        <p14:creationId xmlns:p14="http://schemas.microsoft.com/office/powerpoint/2010/main" val="4909256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2AAB21D-C6AD-4E37-841A-975C026DB097}" type="datetime1">
              <a:rPr lang="en-US" smtClean="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47609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0BA5E16-CC4E-437F-A940-E03E1100CFB3}" type="datetime1">
              <a:rPr lang="en-US" smtClean="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974977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7E430-7D5C-4B24-95B6-0468450D4348}"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60674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CABC1-A169-4588-A466-C55BB36E2FC0}"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95212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9F62F4-9BC3-473A-A06E-8A3544DD32B6}"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2970869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08373-7935-4367-A3A4-280921F1E848}"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38246422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B5DB6C-C774-4C02-BAB6-8238A75E8CC5}"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1391122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14A4C-20E9-4C23-A9AB-409D5EF5A13D}"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1688898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19BE5C-F53F-4A41-9076-0CBEA3F7FEEE}" type="datetime1">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5351742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A72E00-44A3-425E-A61B-77CAC3473BB9}"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013253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00766A-C2CA-49C2-8A51-6C729446FC2A}"/>
              </a:ext>
            </a:extLst>
          </p:cNvPr>
          <p:cNvSpPr>
            <a:spLocks noGrp="1"/>
          </p:cNvSpPr>
          <p:nvPr>
            <p:ph type="dt" sz="half" idx="10"/>
          </p:nvPr>
        </p:nvSpPr>
        <p:spPr/>
        <p:txBody>
          <a:bodyPr/>
          <a:lstStyle>
            <a:lvl1pPr>
              <a:defRPr/>
            </a:lvl1pPr>
          </a:lstStyle>
          <a:p>
            <a:pPr>
              <a:defRPr/>
            </a:pPr>
            <a:fld id="{16CE503F-D993-426D-BE2F-47174208C78C}" type="datetime1">
              <a:rPr lang="en-US" smtClean="0"/>
              <a:t>3/7/2020</a:t>
            </a:fld>
            <a:endParaRPr lang="en-US"/>
          </a:p>
        </p:txBody>
      </p:sp>
      <p:sp>
        <p:nvSpPr>
          <p:cNvPr id="5" name="Footer Placeholder 4">
            <a:extLst>
              <a:ext uri="{FF2B5EF4-FFF2-40B4-BE49-F238E27FC236}">
                <a16:creationId xmlns:a16="http://schemas.microsoft.com/office/drawing/2014/main" id="{3401EF99-B420-4F1C-A592-851D0D2D6D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29AC6C-99EE-45E9-8882-2951B6023F05}"/>
              </a:ext>
            </a:extLst>
          </p:cNvPr>
          <p:cNvSpPr>
            <a:spLocks noGrp="1"/>
          </p:cNvSpPr>
          <p:nvPr>
            <p:ph type="sldNum" sz="quarter" idx="12"/>
          </p:nvPr>
        </p:nvSpPr>
        <p:spPr/>
        <p:txBody>
          <a:bodyPr/>
          <a:lstStyle>
            <a:lvl1pPr>
              <a:defRPr/>
            </a:lvl1pPr>
          </a:lstStyle>
          <a:p>
            <a:pPr>
              <a:defRPr/>
            </a:pPr>
            <a:fld id="{F8F101D1-122B-4CD8-845D-1264730DA2DB}" type="slidenum">
              <a:rPr lang="en-US" altLang="en-US"/>
              <a:pPr>
                <a:defRPr/>
              </a:pPr>
              <a:t>‹#›</a:t>
            </a:fld>
            <a:endParaRPr lang="en-US" altLang="en-US"/>
          </a:p>
        </p:txBody>
      </p:sp>
    </p:spTree>
    <p:extLst>
      <p:ext uri="{BB962C8B-B14F-4D97-AF65-F5344CB8AC3E}">
        <p14:creationId xmlns:p14="http://schemas.microsoft.com/office/powerpoint/2010/main" val="42196490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2E04D3E-98D2-449B-ABC6-9A9916C2F44A}" type="datetime1">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6398010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EEE5DA-1859-4E48-ADF8-9ED94A47F109}"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1579987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40FE37-8DB6-4977-A463-8083FDE6D9D6}"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4636564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2AA53D-8512-4F00-B8C9-D6AF905E8925}"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1651602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E4C588-C894-43C2-84D2-7548DE4A9540}"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5668426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571CF8-4213-4FDB-BE62-CB17EF219934}"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68564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A84F34-76A1-4F44-9B54-17DD09730579}"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3762734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DA25DE6-D9F6-48FA-85D6-186732EB1795}"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6582652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9DE6697-4746-4A56-A44F-4FC2A85399E5}"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3259958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81409-B593-415A-BAA9-5A222029C278}"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63621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0233FD-81D6-4BB0-8C0C-320DAB341F9C}"/>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6" name="TextBox 5">
            <a:extLst>
              <a:ext uri="{FF2B5EF4-FFF2-40B4-BE49-F238E27FC236}">
                <a16:creationId xmlns:a16="http://schemas.microsoft.com/office/drawing/2014/main" id="{E935EFF5-53E5-4376-9893-CB21DA6FE212}"/>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5BF39E1-30B2-4322-9179-B1436DBA8C7F}"/>
              </a:ext>
            </a:extLst>
          </p:cNvPr>
          <p:cNvSpPr>
            <a:spLocks noGrp="1"/>
          </p:cNvSpPr>
          <p:nvPr>
            <p:ph type="dt" sz="half" idx="14"/>
          </p:nvPr>
        </p:nvSpPr>
        <p:spPr/>
        <p:txBody>
          <a:bodyPr/>
          <a:lstStyle>
            <a:lvl1pPr>
              <a:defRPr/>
            </a:lvl1pPr>
          </a:lstStyle>
          <a:p>
            <a:pPr>
              <a:defRPr/>
            </a:pPr>
            <a:fld id="{6980CCCF-E8C8-4FA4-9331-964886CDD405}" type="datetime1">
              <a:rPr lang="en-US" smtClean="0"/>
              <a:t>3/7/2020</a:t>
            </a:fld>
            <a:endParaRPr lang="en-US"/>
          </a:p>
        </p:txBody>
      </p:sp>
      <p:sp>
        <p:nvSpPr>
          <p:cNvPr id="8" name="Footer Placeholder 4">
            <a:extLst>
              <a:ext uri="{FF2B5EF4-FFF2-40B4-BE49-F238E27FC236}">
                <a16:creationId xmlns:a16="http://schemas.microsoft.com/office/drawing/2014/main" id="{933C9170-C23D-4C67-BB47-66CB149A55E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E02518E-6FFE-4010-9D54-FCEF4C983F56}"/>
              </a:ext>
            </a:extLst>
          </p:cNvPr>
          <p:cNvSpPr>
            <a:spLocks noGrp="1"/>
          </p:cNvSpPr>
          <p:nvPr>
            <p:ph type="sldNum" sz="quarter" idx="16"/>
          </p:nvPr>
        </p:nvSpPr>
        <p:spPr/>
        <p:txBody>
          <a:bodyPr/>
          <a:lstStyle>
            <a:lvl1pPr>
              <a:defRPr/>
            </a:lvl1pPr>
          </a:lstStyle>
          <a:p>
            <a:pPr>
              <a:defRPr/>
            </a:pPr>
            <a:fld id="{0AFF6CF7-01ED-42D1-8D8C-DC7FFF6DF50C}" type="slidenum">
              <a:rPr lang="en-US" altLang="en-US"/>
              <a:pPr>
                <a:defRPr/>
              </a:pPr>
              <a:t>‹#›</a:t>
            </a:fld>
            <a:endParaRPr lang="en-US" altLang="en-US"/>
          </a:p>
        </p:txBody>
      </p:sp>
    </p:spTree>
    <p:extLst>
      <p:ext uri="{BB962C8B-B14F-4D97-AF65-F5344CB8AC3E}">
        <p14:creationId xmlns:p14="http://schemas.microsoft.com/office/powerpoint/2010/main" val="5960340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86B33-CA58-4D88-B042-1F99B4BBB71E}"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32579443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29C113A5-DC61-4B5D-98FB-79CBFB1C0BED}" type="datetime1">
              <a:rPr lang="en-US" smtClean="0"/>
              <a:t>3/7/2020</a:t>
            </a:fld>
            <a:endParaRPr lang="en-US"/>
          </a:p>
        </p:txBody>
      </p:sp>
      <p:sp>
        <p:nvSpPr>
          <p:cNvPr id="5" name="Rectangle 6"/>
          <p:cNvSpPr>
            <a:spLocks noGrp="1" noChangeArrowheads="1"/>
          </p:cNvSpPr>
          <p:nvPr>
            <p:ph type="sldNum" sz="quarter" idx="11"/>
          </p:nvPr>
        </p:nvSpPr>
        <p:spPr>
          <a:xfrm>
            <a:off x="0" y="6096000"/>
            <a:ext cx="2235200" cy="457200"/>
          </a:xfrm>
        </p:spPr>
        <p:txBody>
          <a:bodyPr/>
          <a:lstStyle>
            <a:lvl1pPr>
              <a:defRPr/>
            </a:lvl1pPr>
          </a:lstStyle>
          <a:p>
            <a:pPr>
              <a:defRPr/>
            </a:pPr>
            <a:fld id="{C5883ADF-84C3-45DD-9543-508059209324}" type="slidenum">
              <a:rPr lang="en-US"/>
              <a:pPr>
                <a:defRPr/>
              </a:pPr>
              <a:t>‹#›</a:t>
            </a:fld>
            <a:endParaRPr lang="en-US" dirty="0"/>
          </a:p>
        </p:txBody>
      </p:sp>
    </p:spTree>
    <p:extLst>
      <p:ext uri="{BB962C8B-B14F-4D97-AF65-F5344CB8AC3E}">
        <p14:creationId xmlns:p14="http://schemas.microsoft.com/office/powerpoint/2010/main" val="9667385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461786-5A61-4EEC-92F9-BAEA4FE6AFBF}"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11043328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1A813-4833-461F-8A73-DC6C19938EF0}"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13646985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EEFD0E-0DAB-4FEF-9489-0A91DEAC9953}"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1945412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1608ED-906E-4917-B631-A8C6479650AE}"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22876884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9DA5B-54F9-4604-8B0D-F9542CE70D58}" type="datetime1">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32782067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820365-1609-43F0-B0BF-5659D77EA1C2}"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36309835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E3663-20FC-4C7A-9295-EDE79A3F3335}" type="datetime1">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621411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DB527-A5EB-40A0-AD44-166B6EA36DCA}"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254529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21B058D-5779-43F9-97A9-51E225F46F73}"/>
              </a:ext>
            </a:extLst>
          </p:cNvPr>
          <p:cNvSpPr>
            <a:spLocks noGrp="1"/>
          </p:cNvSpPr>
          <p:nvPr>
            <p:ph type="dt" sz="half" idx="14"/>
          </p:nvPr>
        </p:nvSpPr>
        <p:spPr/>
        <p:txBody>
          <a:bodyPr/>
          <a:lstStyle>
            <a:lvl1pPr>
              <a:defRPr/>
            </a:lvl1pPr>
          </a:lstStyle>
          <a:p>
            <a:pPr>
              <a:defRPr/>
            </a:pPr>
            <a:fld id="{5EBBCE2F-FF15-4D3C-B719-734136791A4E}" type="datetime1">
              <a:rPr lang="en-US" smtClean="0"/>
              <a:t>3/7/2020</a:t>
            </a:fld>
            <a:endParaRPr lang="en-US"/>
          </a:p>
        </p:txBody>
      </p:sp>
      <p:sp>
        <p:nvSpPr>
          <p:cNvPr id="6" name="Footer Placeholder 4">
            <a:extLst>
              <a:ext uri="{FF2B5EF4-FFF2-40B4-BE49-F238E27FC236}">
                <a16:creationId xmlns:a16="http://schemas.microsoft.com/office/drawing/2014/main" id="{7A958558-F962-4103-A2A9-DF350C32EE79}"/>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71654-A253-47E0-8651-BF271C2320E7}"/>
              </a:ext>
            </a:extLst>
          </p:cNvPr>
          <p:cNvSpPr>
            <a:spLocks noGrp="1"/>
          </p:cNvSpPr>
          <p:nvPr>
            <p:ph type="sldNum" sz="quarter" idx="16"/>
          </p:nvPr>
        </p:nvSpPr>
        <p:spPr/>
        <p:txBody>
          <a:bodyPr/>
          <a:lstStyle>
            <a:lvl1pPr>
              <a:defRPr/>
            </a:lvl1pPr>
          </a:lstStyle>
          <a:p>
            <a:pPr>
              <a:defRPr/>
            </a:pPr>
            <a:fld id="{C1691BD7-97AC-4A50-A477-D0CD0B43DCF3}" type="slidenum">
              <a:rPr lang="en-US" altLang="en-US"/>
              <a:pPr>
                <a:defRPr/>
              </a:pPr>
              <a:t>‹#›</a:t>
            </a:fld>
            <a:endParaRPr lang="en-US" altLang="en-US"/>
          </a:p>
        </p:txBody>
      </p:sp>
    </p:spTree>
    <p:extLst>
      <p:ext uri="{BB962C8B-B14F-4D97-AF65-F5344CB8AC3E}">
        <p14:creationId xmlns:p14="http://schemas.microsoft.com/office/powerpoint/2010/main" val="24027629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E8338-513E-4770-ACB5-66DF1BCA7306}"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8495273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4DC81-DCB7-483D-AA35-A183CA591CDB}"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36294688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46274-F8DB-4AE2-94D9-D865E0E0AC8F}"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a:p>
        </p:txBody>
      </p:sp>
    </p:spTree>
    <p:extLst>
      <p:ext uri="{BB962C8B-B14F-4D97-AF65-F5344CB8AC3E}">
        <p14:creationId xmlns:p14="http://schemas.microsoft.com/office/powerpoint/2010/main" val="109421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8C9F83-4C95-4F6F-9797-4C7C5C8A33EA}"/>
              </a:ext>
            </a:extLst>
          </p:cNvPr>
          <p:cNvSpPr>
            <a:spLocks noGrp="1"/>
          </p:cNvSpPr>
          <p:nvPr>
            <p:ph type="dt" sz="half" idx="10"/>
          </p:nvPr>
        </p:nvSpPr>
        <p:spPr/>
        <p:txBody>
          <a:bodyPr/>
          <a:lstStyle>
            <a:lvl1pPr>
              <a:defRPr/>
            </a:lvl1pPr>
          </a:lstStyle>
          <a:p>
            <a:pPr>
              <a:defRPr/>
            </a:pPr>
            <a:fld id="{E69BDE1D-A973-4FB9-9506-9A57277E403D}" type="datetime1">
              <a:rPr lang="en-US" smtClean="0"/>
              <a:t>3/7/2020</a:t>
            </a:fld>
            <a:endParaRPr lang="en-US"/>
          </a:p>
        </p:txBody>
      </p:sp>
      <p:sp>
        <p:nvSpPr>
          <p:cNvPr id="5" name="Footer Placeholder 4">
            <a:extLst>
              <a:ext uri="{FF2B5EF4-FFF2-40B4-BE49-F238E27FC236}">
                <a16:creationId xmlns:a16="http://schemas.microsoft.com/office/drawing/2014/main" id="{86557BBA-2656-4305-9DF9-FC7D59C0F6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3E886A-AA4F-4D23-B159-B6DBCD38656D}"/>
              </a:ext>
            </a:extLst>
          </p:cNvPr>
          <p:cNvSpPr>
            <a:spLocks noGrp="1"/>
          </p:cNvSpPr>
          <p:nvPr>
            <p:ph type="sldNum" sz="quarter" idx="12"/>
          </p:nvPr>
        </p:nvSpPr>
        <p:spPr/>
        <p:txBody>
          <a:bodyPr/>
          <a:lstStyle>
            <a:lvl1pPr>
              <a:defRPr/>
            </a:lvl1pPr>
          </a:lstStyle>
          <a:p>
            <a:pPr>
              <a:defRPr/>
            </a:pPr>
            <a:fld id="{B8122A27-10A7-4433-99A5-8C6D3779D056}" type="slidenum">
              <a:rPr lang="en-US" altLang="en-US"/>
              <a:pPr>
                <a:defRPr/>
              </a:pPr>
              <a:t>‹#›</a:t>
            </a:fld>
            <a:endParaRPr lang="en-US" altLang="en-US"/>
          </a:p>
        </p:txBody>
      </p:sp>
    </p:spTree>
    <p:extLst>
      <p:ext uri="{BB962C8B-B14F-4D97-AF65-F5344CB8AC3E}">
        <p14:creationId xmlns:p14="http://schemas.microsoft.com/office/powerpoint/2010/main" val="361440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3C94AB-9FAD-47E0-AD89-DFF689CA2C08}"/>
              </a:ext>
            </a:extLst>
          </p:cNvPr>
          <p:cNvSpPr>
            <a:spLocks noGrp="1"/>
          </p:cNvSpPr>
          <p:nvPr>
            <p:ph type="dt" sz="half" idx="10"/>
          </p:nvPr>
        </p:nvSpPr>
        <p:spPr/>
        <p:txBody>
          <a:bodyPr/>
          <a:lstStyle>
            <a:lvl1pPr>
              <a:defRPr/>
            </a:lvl1pPr>
          </a:lstStyle>
          <a:p>
            <a:pPr>
              <a:defRPr/>
            </a:pPr>
            <a:fld id="{DD33E4D8-5F42-432A-B488-B5949CC4175B}" type="datetime1">
              <a:rPr lang="en-US" smtClean="0"/>
              <a:t>3/7/2020</a:t>
            </a:fld>
            <a:endParaRPr lang="en-US"/>
          </a:p>
        </p:txBody>
      </p:sp>
      <p:sp>
        <p:nvSpPr>
          <p:cNvPr id="5" name="Footer Placeholder 4">
            <a:extLst>
              <a:ext uri="{FF2B5EF4-FFF2-40B4-BE49-F238E27FC236}">
                <a16:creationId xmlns:a16="http://schemas.microsoft.com/office/drawing/2014/main" id="{1B1469D9-744F-47A5-9DCD-2C864D7719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3FAAEE-9EE8-4300-81C3-330EFFC5B8E5}"/>
              </a:ext>
            </a:extLst>
          </p:cNvPr>
          <p:cNvSpPr>
            <a:spLocks noGrp="1"/>
          </p:cNvSpPr>
          <p:nvPr>
            <p:ph type="sldNum" sz="quarter" idx="12"/>
          </p:nvPr>
        </p:nvSpPr>
        <p:spPr/>
        <p:txBody>
          <a:bodyPr/>
          <a:lstStyle>
            <a:lvl1pPr>
              <a:defRPr/>
            </a:lvl1pPr>
          </a:lstStyle>
          <a:p>
            <a:pPr>
              <a:defRPr/>
            </a:pPr>
            <a:fld id="{9C69FFBB-EF0E-4567-BC92-87BD5515C558}" type="slidenum">
              <a:rPr lang="en-US" altLang="en-US"/>
              <a:pPr>
                <a:defRPr/>
              </a:pPr>
              <a:t>‹#›</a:t>
            </a:fld>
            <a:endParaRPr lang="en-US" altLang="en-US"/>
          </a:p>
        </p:txBody>
      </p:sp>
    </p:spTree>
    <p:extLst>
      <p:ext uri="{BB962C8B-B14F-4D97-AF65-F5344CB8AC3E}">
        <p14:creationId xmlns:p14="http://schemas.microsoft.com/office/powerpoint/2010/main" val="258837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69159E9-F4F4-4EB5-B450-40580E6AF8A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12A74F1A-C310-4B0F-B574-845E5536A0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1EFDED6-FAAA-492B-918C-6A28C7E7E078}"/>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51FD7BF1-9DE9-4DAA-8497-70A31CFEF6EE}" type="slidenum">
              <a:rPr lang="en-US" altLang="en-US"/>
              <a:pPr>
                <a:defRPr/>
              </a:pPr>
              <a:t>‹#›</a:t>
            </a:fld>
            <a:endParaRPr lang="en-US" altLang="en-US"/>
          </a:p>
        </p:txBody>
      </p:sp>
    </p:spTree>
    <p:extLst>
      <p:ext uri="{BB962C8B-B14F-4D97-AF65-F5344CB8AC3E}">
        <p14:creationId xmlns:p14="http://schemas.microsoft.com/office/powerpoint/2010/main" val="119755462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ame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2623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066B4ED-5E9D-45D9-90B9-C4F0B86726F8}"/>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A075936-06BA-4DDB-9B2E-EC33F2AC04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9F3AD1EC-493E-4130-BA1B-D0BE60DF9C56}"/>
              </a:ext>
            </a:extLst>
          </p:cNvPr>
          <p:cNvSpPr>
            <a:spLocks noGrp="1"/>
          </p:cNvSpPr>
          <p:nvPr>
            <p:ph type="sldNum" sz="quarter" idx="12"/>
          </p:nvPr>
        </p:nvSpPr>
        <p:spPr>
          <a:xfrm>
            <a:off x="9448800" y="6364289"/>
            <a:ext cx="2540000" cy="365125"/>
          </a:xfrm>
        </p:spPr>
        <p:txBody>
          <a:bodyPr/>
          <a:lstStyle>
            <a:lvl1pPr algn="ctr">
              <a:defRPr sz="500">
                <a:solidFill>
                  <a:srgbClr val="006699"/>
                </a:solidFill>
              </a:defRPr>
            </a:lvl1pPr>
          </a:lstStyle>
          <a:p>
            <a:pPr>
              <a:defRPr/>
            </a:pPr>
            <a:fld id="{66A3C115-B0BD-4C1E-B559-6F045C6AA748}" type="slidenum">
              <a:rPr lang="en-US" altLang="en-US"/>
              <a:pPr>
                <a:defRPr/>
              </a:pPr>
              <a:t>‹#›</a:t>
            </a:fld>
            <a:endParaRPr lang="en-US" altLang="en-US"/>
          </a:p>
        </p:txBody>
      </p:sp>
    </p:spTree>
    <p:extLst>
      <p:ext uri="{BB962C8B-B14F-4D97-AF65-F5344CB8AC3E}">
        <p14:creationId xmlns:p14="http://schemas.microsoft.com/office/powerpoint/2010/main" val="97085555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3A7B0E-7E2C-49F7-9DAD-E810BD9D3B55}"/>
              </a:ext>
            </a:extLst>
          </p:cNvPr>
          <p:cNvSpPr>
            <a:spLocks noGrp="1"/>
          </p:cNvSpPr>
          <p:nvPr>
            <p:ph type="dt" sz="half" idx="10"/>
          </p:nvPr>
        </p:nvSpPr>
        <p:spPr/>
        <p:txBody>
          <a:bodyPr/>
          <a:lstStyle>
            <a:lvl1pPr>
              <a:defRPr/>
            </a:lvl1pPr>
          </a:lstStyle>
          <a:p>
            <a:pPr>
              <a:defRPr/>
            </a:pPr>
            <a:fld id="{9229ECE0-60F6-4286-B261-465216A90EF8}" type="datetime1">
              <a:rPr lang="en-US" smtClean="0"/>
              <a:t>3/7/2020</a:t>
            </a:fld>
            <a:endParaRPr lang="en-US"/>
          </a:p>
        </p:txBody>
      </p:sp>
      <p:sp>
        <p:nvSpPr>
          <p:cNvPr id="5" name="Footer Placeholder 4">
            <a:extLst>
              <a:ext uri="{FF2B5EF4-FFF2-40B4-BE49-F238E27FC236}">
                <a16:creationId xmlns:a16="http://schemas.microsoft.com/office/drawing/2014/main" id="{10EE011B-E077-4ADB-B300-F117920BD8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237AFB-A508-4087-8955-D45323A0C2FD}"/>
              </a:ext>
            </a:extLst>
          </p:cNvPr>
          <p:cNvSpPr>
            <a:spLocks noGrp="1"/>
          </p:cNvSpPr>
          <p:nvPr>
            <p:ph type="sldNum" sz="quarter" idx="12"/>
          </p:nvPr>
        </p:nvSpPr>
        <p:spPr/>
        <p:txBody>
          <a:bodyPr/>
          <a:lstStyle>
            <a:lvl1pPr>
              <a:defRPr/>
            </a:lvl1pPr>
          </a:lstStyle>
          <a:p>
            <a:pPr>
              <a:defRPr/>
            </a:pPr>
            <a:fld id="{566C97E3-D923-44E4-9640-E3836902C83D}" type="slidenum">
              <a:rPr lang="en-US" altLang="en-US"/>
              <a:pPr>
                <a:defRPr/>
              </a:pPr>
              <a:t>‹#›</a:t>
            </a:fld>
            <a:endParaRPr lang="en-US" altLang="en-US"/>
          </a:p>
        </p:txBody>
      </p:sp>
    </p:spTree>
    <p:extLst>
      <p:ext uri="{BB962C8B-B14F-4D97-AF65-F5344CB8AC3E}">
        <p14:creationId xmlns:p14="http://schemas.microsoft.com/office/powerpoint/2010/main" val="2133485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6D0A9D8-DB37-4BCD-B409-8DBE4F0CF05C}"/>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EEC946DC-0632-4F30-861B-35CD43197E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9D3B2BC2-1D47-4CEA-87E8-39C760FF9D19}"/>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9E4CF40A-C12C-4FDB-A6C8-1F88AA467DAC}" type="slidenum">
              <a:rPr lang="en-US" altLang="en-US"/>
              <a:pPr>
                <a:defRPr/>
              </a:pPr>
              <a:t>‹#›</a:t>
            </a:fld>
            <a:endParaRPr lang="en-US" altLang="en-US"/>
          </a:p>
        </p:txBody>
      </p:sp>
    </p:spTree>
    <p:extLst>
      <p:ext uri="{BB962C8B-B14F-4D97-AF65-F5344CB8AC3E}">
        <p14:creationId xmlns:p14="http://schemas.microsoft.com/office/powerpoint/2010/main" val="313851865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8D7AF97-C9A1-4E1A-AA24-6B3F369F0C7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06B5A377-B23B-45EB-88B5-8F8A0D997C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21CAE3A6-C931-4544-9FFC-CA8CB0B8E401}"/>
              </a:ext>
            </a:extLst>
          </p:cNvPr>
          <p:cNvSpPr>
            <a:spLocks noGrp="1"/>
          </p:cNvSpPr>
          <p:nvPr>
            <p:ph type="sldNum" sz="quarter" idx="10"/>
          </p:nvPr>
        </p:nvSpPr>
        <p:spPr>
          <a:xfrm>
            <a:off x="9448800" y="6364289"/>
            <a:ext cx="2540000" cy="365125"/>
          </a:xfrm>
        </p:spPr>
        <p:txBody>
          <a:bodyPr/>
          <a:lstStyle>
            <a:lvl1pPr algn="ctr">
              <a:defRPr>
                <a:solidFill>
                  <a:srgbClr val="006699"/>
                </a:solidFill>
              </a:defRPr>
            </a:lvl1pPr>
          </a:lstStyle>
          <a:p>
            <a:pPr>
              <a:defRPr/>
            </a:pPr>
            <a:fld id="{BE905555-266A-422D-BEF3-D0CA08A28C0A}" type="slidenum">
              <a:rPr lang="en-US" altLang="en-US"/>
              <a:pPr>
                <a:defRPr/>
              </a:pPr>
              <a:t>‹#›</a:t>
            </a:fld>
            <a:endParaRPr lang="en-US" altLang="en-US"/>
          </a:p>
        </p:txBody>
      </p:sp>
    </p:spTree>
    <p:extLst>
      <p:ext uri="{BB962C8B-B14F-4D97-AF65-F5344CB8AC3E}">
        <p14:creationId xmlns:p14="http://schemas.microsoft.com/office/powerpoint/2010/main" val="400345252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EEA7E2-A0CC-45D4-8882-5E5CF9ABB88A}"/>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9E67C536-957A-4474-A254-54C4FF2BE2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EFC0265-3B58-45BA-BE5F-20759143EF79}"/>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D775407B-6448-447C-957F-2E21B8BCFC0B}" type="slidenum">
              <a:rPr lang="en-US" altLang="en-US"/>
              <a:pPr>
                <a:defRPr/>
              </a:pPr>
              <a:t>‹#›</a:t>
            </a:fld>
            <a:endParaRPr lang="en-US" altLang="en-US"/>
          </a:p>
        </p:txBody>
      </p:sp>
    </p:spTree>
    <p:extLst>
      <p:ext uri="{BB962C8B-B14F-4D97-AF65-F5344CB8AC3E}">
        <p14:creationId xmlns:p14="http://schemas.microsoft.com/office/powerpoint/2010/main" val="431420665"/>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B58CBA6-71D5-41C1-A76B-236FBD838523}"/>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CB8C3053-5578-4D16-9D73-09D01F05AF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659A1346-1E69-4DC8-B2B0-CC7A8108E52A}"/>
              </a:ext>
            </a:extLst>
          </p:cNvPr>
          <p:cNvSpPr>
            <a:spLocks noGrp="1"/>
          </p:cNvSpPr>
          <p:nvPr>
            <p:ph type="sldNum" sz="quarter" idx="10"/>
          </p:nvPr>
        </p:nvSpPr>
        <p:spPr>
          <a:xfrm>
            <a:off x="9448800" y="6364289"/>
            <a:ext cx="2540000" cy="365125"/>
          </a:xfrm>
        </p:spPr>
        <p:txBody>
          <a:bodyPr/>
          <a:lstStyle>
            <a:lvl1pPr algn="ctr">
              <a:defRPr>
                <a:solidFill>
                  <a:srgbClr val="006699"/>
                </a:solidFill>
              </a:defRPr>
            </a:lvl1pPr>
          </a:lstStyle>
          <a:p>
            <a:pPr>
              <a:defRPr/>
            </a:pPr>
            <a:fld id="{955B897A-9395-4846-8BA8-1B7AD40B4CEB}" type="slidenum">
              <a:rPr lang="en-US" altLang="en-US"/>
              <a:pPr>
                <a:defRPr/>
              </a:pPr>
              <a:t>‹#›</a:t>
            </a:fld>
            <a:endParaRPr lang="en-US" altLang="en-US"/>
          </a:p>
        </p:txBody>
      </p:sp>
    </p:spTree>
    <p:extLst>
      <p:ext uri="{BB962C8B-B14F-4D97-AF65-F5344CB8AC3E}">
        <p14:creationId xmlns:p14="http://schemas.microsoft.com/office/powerpoint/2010/main" val="3813370659"/>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BF9C40E-3D6A-4519-BE02-91E269C4D8EA}"/>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57A2D653-DF80-447E-8BDA-DE8BF3EB99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5EE04CD2-63E3-47C4-80E7-E98BC15B759C}"/>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F0ED5310-28B4-4748-9771-1FA3A97807C9}" type="slidenum">
              <a:rPr lang="en-US" altLang="en-US"/>
              <a:pPr>
                <a:defRPr/>
              </a:pPr>
              <a:t>‹#›</a:t>
            </a:fld>
            <a:endParaRPr lang="en-US" altLang="en-US"/>
          </a:p>
        </p:txBody>
      </p:sp>
    </p:spTree>
    <p:extLst>
      <p:ext uri="{BB962C8B-B14F-4D97-AF65-F5344CB8AC3E}">
        <p14:creationId xmlns:p14="http://schemas.microsoft.com/office/powerpoint/2010/main" val="2788763226"/>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9E63043-BAA0-49B6-9DA2-C86DF83B020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6F68F1DE-48CB-4735-9906-7184CB34D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B1B1E5F1-C88D-44F7-89EE-46C4DB628516}"/>
              </a:ext>
            </a:extLst>
          </p:cNvPr>
          <p:cNvSpPr>
            <a:spLocks noGrp="1"/>
          </p:cNvSpPr>
          <p:nvPr>
            <p:ph type="sldNum" sz="quarter" idx="10"/>
          </p:nvPr>
        </p:nvSpPr>
        <p:spPr>
          <a:xfrm>
            <a:off x="9448800" y="6364289"/>
            <a:ext cx="2540000" cy="365125"/>
          </a:xfrm>
        </p:spPr>
        <p:txBody>
          <a:bodyPr/>
          <a:lstStyle>
            <a:lvl1pPr algn="ctr">
              <a:defRPr sz="500">
                <a:solidFill>
                  <a:srgbClr val="006699"/>
                </a:solidFill>
              </a:defRPr>
            </a:lvl1pPr>
          </a:lstStyle>
          <a:p>
            <a:pPr>
              <a:defRPr/>
            </a:pPr>
            <a:fld id="{AC6E3375-96F8-4DA6-B76E-AE28240F0496}" type="slidenum">
              <a:rPr lang="en-US" altLang="en-US"/>
              <a:pPr>
                <a:defRPr/>
              </a:pPr>
              <a:t>‹#›</a:t>
            </a:fld>
            <a:endParaRPr lang="en-US" altLang="en-US"/>
          </a:p>
        </p:txBody>
      </p:sp>
    </p:spTree>
    <p:extLst>
      <p:ext uri="{BB962C8B-B14F-4D97-AF65-F5344CB8AC3E}">
        <p14:creationId xmlns:p14="http://schemas.microsoft.com/office/powerpoint/2010/main" val="223007442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BDF9581-1A26-42DE-A28D-80C9D3C3D78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560B5AC-6005-43BF-A139-AC1D60637E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C7E80F4C-93BA-462F-89FF-60D8C84E75F0}"/>
              </a:ext>
            </a:extLst>
          </p:cNvPr>
          <p:cNvSpPr>
            <a:spLocks noGrp="1"/>
          </p:cNvSpPr>
          <p:nvPr>
            <p:ph type="sldNum" sz="quarter" idx="12"/>
          </p:nvPr>
        </p:nvSpPr>
        <p:spPr>
          <a:xfrm>
            <a:off x="9448800" y="6364289"/>
            <a:ext cx="2540000" cy="365125"/>
          </a:xfrm>
        </p:spPr>
        <p:txBody>
          <a:bodyPr/>
          <a:lstStyle>
            <a:lvl1pPr algn="ctr">
              <a:defRPr sz="500">
                <a:solidFill>
                  <a:srgbClr val="006699"/>
                </a:solidFill>
              </a:defRPr>
            </a:lvl1pPr>
          </a:lstStyle>
          <a:p>
            <a:pPr>
              <a:defRPr/>
            </a:pPr>
            <a:fld id="{00CB6216-D8F5-410E-B794-E921D1CB1215}" type="slidenum">
              <a:rPr lang="en-US" altLang="en-US"/>
              <a:pPr>
                <a:defRPr/>
              </a:pPr>
              <a:t>‹#›</a:t>
            </a:fld>
            <a:endParaRPr lang="en-US" altLang="en-US"/>
          </a:p>
        </p:txBody>
      </p:sp>
    </p:spTree>
    <p:extLst>
      <p:ext uri="{BB962C8B-B14F-4D97-AF65-F5344CB8AC3E}">
        <p14:creationId xmlns:p14="http://schemas.microsoft.com/office/powerpoint/2010/main" val="65861161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8BEEE99-3D73-4486-8C24-C8D99DC119C8}"/>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73D8CA9-89B2-44C2-A521-37923D1DE2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AE4806D-B8A4-4280-8C6C-8D64CD123476}"/>
              </a:ext>
            </a:extLst>
          </p:cNvPr>
          <p:cNvSpPr>
            <a:spLocks noGrp="1"/>
          </p:cNvSpPr>
          <p:nvPr>
            <p:ph type="sldNum" sz="quarter" idx="10"/>
          </p:nvPr>
        </p:nvSpPr>
        <p:spPr>
          <a:xfrm>
            <a:off x="9448800" y="6364289"/>
            <a:ext cx="2540000" cy="365125"/>
          </a:xfrm>
        </p:spPr>
        <p:txBody>
          <a:bodyPr/>
          <a:lstStyle>
            <a:lvl1pPr algn="ctr">
              <a:defRPr sz="500">
                <a:solidFill>
                  <a:srgbClr val="006699"/>
                </a:solidFill>
              </a:defRPr>
            </a:lvl1pPr>
          </a:lstStyle>
          <a:p>
            <a:pPr>
              <a:defRPr/>
            </a:pPr>
            <a:fld id="{D4137FC6-C962-43F8-85BE-23CC200F45EC}" type="slidenum">
              <a:rPr lang="en-US" altLang="en-US"/>
              <a:pPr>
                <a:defRPr/>
              </a:pPr>
              <a:t>‹#›</a:t>
            </a:fld>
            <a:endParaRPr lang="en-US" altLang="en-US"/>
          </a:p>
        </p:txBody>
      </p:sp>
    </p:spTree>
    <p:extLst>
      <p:ext uri="{BB962C8B-B14F-4D97-AF65-F5344CB8AC3E}">
        <p14:creationId xmlns:p14="http://schemas.microsoft.com/office/powerpoint/2010/main" val="62746097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C6902-5EE6-4321-B6CC-468B1B3AFC3E}"/>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E289F181-83EB-4CF3-8AEE-F21BAF3F19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94B32B5A-A783-4384-BD30-7FD5D95ED0D3}"/>
              </a:ext>
            </a:extLst>
          </p:cNvPr>
          <p:cNvSpPr>
            <a:spLocks noGrp="1"/>
          </p:cNvSpPr>
          <p:nvPr>
            <p:ph type="sldNum" sz="quarter" idx="12"/>
          </p:nvPr>
        </p:nvSpPr>
        <p:spPr>
          <a:xfrm>
            <a:off x="9448800" y="6364289"/>
            <a:ext cx="2540000" cy="365125"/>
          </a:xfrm>
        </p:spPr>
        <p:txBody>
          <a:bodyPr/>
          <a:lstStyle>
            <a:lvl1pPr algn="ctr">
              <a:defRPr sz="500">
                <a:solidFill>
                  <a:srgbClr val="006699"/>
                </a:solidFill>
              </a:defRPr>
            </a:lvl1pPr>
          </a:lstStyle>
          <a:p>
            <a:pPr>
              <a:defRPr/>
            </a:pPr>
            <a:fld id="{04418786-3E18-4321-AF51-85D91D3BF64B}" type="slidenum">
              <a:rPr lang="en-US" altLang="en-US"/>
              <a:pPr>
                <a:defRPr/>
              </a:pPr>
              <a:t>‹#›</a:t>
            </a:fld>
            <a:endParaRPr lang="en-US" altLang="en-US"/>
          </a:p>
        </p:txBody>
      </p:sp>
    </p:spTree>
    <p:extLst>
      <p:ext uri="{BB962C8B-B14F-4D97-AF65-F5344CB8AC3E}">
        <p14:creationId xmlns:p14="http://schemas.microsoft.com/office/powerpoint/2010/main" val="280396929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7F3AC19F-5375-4E27-8742-84F7D7C945C6}"/>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2ABE2332-9A5C-4711-94D6-140BE5AB2EDE}"/>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26CA0251-4FBC-48A5-A43B-D5663C714336}"/>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578A982-9453-4E5D-B773-94D93763EBBE}"/>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3FA58E1A-702C-4FFD-8871-E8DE7D0FB4E0}"/>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570B1C04-F7CF-4779-AAFE-5466EB336DE9}"/>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a:extLst>
                <a:ext uri="{FF2B5EF4-FFF2-40B4-BE49-F238E27FC236}">
                  <a16:creationId xmlns:a16="http://schemas.microsoft.com/office/drawing/2014/main" id="{83BE0895-E76E-44F5-95A6-1B08DC142701}"/>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8CDD3EE6-AF35-4E2A-85C8-5268AC768D97}"/>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DA980B5C-5D33-4D07-8A57-AB9FC421BD10}"/>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134D4CD9-1A4B-483B-AA8E-05CC85693BBA}"/>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22A97CFA-1DFA-4CD2-AD2D-87907E98DC4D}"/>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AB90C8AF-37A0-46E2-9424-5BD51304156B}"/>
              </a:ext>
            </a:extLst>
          </p:cNvPr>
          <p:cNvSpPr>
            <a:spLocks noGrp="1"/>
          </p:cNvSpPr>
          <p:nvPr>
            <p:ph type="dt" sz="half" idx="10"/>
          </p:nvPr>
        </p:nvSpPr>
        <p:spPr/>
        <p:txBody>
          <a:bodyPr/>
          <a:lstStyle>
            <a:lvl1pPr>
              <a:defRPr/>
            </a:lvl1pPr>
          </a:lstStyle>
          <a:p>
            <a:pPr>
              <a:defRPr/>
            </a:pPr>
            <a:fld id="{3EDE2DED-9D63-4561-A1FD-2533DFC2ADC9}" type="datetime1">
              <a:rPr lang="en-US" smtClean="0"/>
              <a:t>3/7/2020</a:t>
            </a:fld>
            <a:endParaRPr lang="en-US"/>
          </a:p>
        </p:txBody>
      </p:sp>
      <p:sp>
        <p:nvSpPr>
          <p:cNvPr id="16" name="Footer Placeholder 4">
            <a:extLst>
              <a:ext uri="{FF2B5EF4-FFF2-40B4-BE49-F238E27FC236}">
                <a16:creationId xmlns:a16="http://schemas.microsoft.com/office/drawing/2014/main" id="{FAB4CF27-DC45-43E8-B3D9-87789B6E851E}"/>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349FC3D5-740D-42F4-ABA2-018AE2835D30}"/>
              </a:ext>
            </a:extLst>
          </p:cNvPr>
          <p:cNvSpPr>
            <a:spLocks noGrp="1"/>
          </p:cNvSpPr>
          <p:nvPr>
            <p:ph type="sldNum" sz="quarter" idx="12"/>
          </p:nvPr>
        </p:nvSpPr>
        <p:spPr/>
        <p:txBody>
          <a:bodyPr/>
          <a:lstStyle>
            <a:lvl1pPr>
              <a:defRPr/>
            </a:lvl1pPr>
          </a:lstStyle>
          <a:p>
            <a:pPr>
              <a:defRPr/>
            </a:pPr>
            <a:fld id="{D1A4ABBE-366A-44E7-A854-D50316615E35}" type="slidenum">
              <a:rPr lang="en-US" altLang="en-US"/>
              <a:pPr>
                <a:defRPr/>
              </a:pPr>
              <a:t>‹#›</a:t>
            </a:fld>
            <a:endParaRPr lang="en-US" altLang="en-US"/>
          </a:p>
        </p:txBody>
      </p:sp>
    </p:spTree>
    <p:extLst>
      <p:ext uri="{BB962C8B-B14F-4D97-AF65-F5344CB8AC3E}">
        <p14:creationId xmlns:p14="http://schemas.microsoft.com/office/powerpoint/2010/main" val="54939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05FA7F-4292-40EA-BD98-BB575E000CA2}"/>
              </a:ext>
            </a:extLst>
          </p:cNvPr>
          <p:cNvSpPr>
            <a:spLocks noGrp="1"/>
          </p:cNvSpPr>
          <p:nvPr>
            <p:ph type="dt" sz="half" idx="10"/>
          </p:nvPr>
        </p:nvSpPr>
        <p:spPr/>
        <p:txBody>
          <a:bodyPr/>
          <a:lstStyle>
            <a:lvl1pPr>
              <a:defRPr/>
            </a:lvl1pPr>
          </a:lstStyle>
          <a:p>
            <a:pPr>
              <a:defRPr/>
            </a:pPr>
            <a:fld id="{B956F904-0C36-4E95-823A-EC8AD6BA0803}" type="datetime1">
              <a:rPr lang="en-US" smtClean="0"/>
              <a:t>3/7/2020</a:t>
            </a:fld>
            <a:endParaRPr lang="en-US"/>
          </a:p>
        </p:txBody>
      </p:sp>
      <p:sp>
        <p:nvSpPr>
          <p:cNvPr id="5" name="Footer Placeholder 4">
            <a:extLst>
              <a:ext uri="{FF2B5EF4-FFF2-40B4-BE49-F238E27FC236}">
                <a16:creationId xmlns:a16="http://schemas.microsoft.com/office/drawing/2014/main" id="{C6C7AF70-06BB-4EE7-8D72-5ECA8C3313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9E0681-6666-4767-AA32-E7B77DF5BEC8}"/>
              </a:ext>
            </a:extLst>
          </p:cNvPr>
          <p:cNvSpPr>
            <a:spLocks noGrp="1"/>
          </p:cNvSpPr>
          <p:nvPr>
            <p:ph type="sldNum" sz="quarter" idx="12"/>
          </p:nvPr>
        </p:nvSpPr>
        <p:spPr/>
        <p:txBody>
          <a:bodyPr/>
          <a:lstStyle>
            <a:lvl1pPr>
              <a:defRPr/>
            </a:lvl1pPr>
          </a:lstStyle>
          <a:p>
            <a:pPr>
              <a:defRPr/>
            </a:pPr>
            <a:fld id="{A343B75F-D2AB-4253-B991-6880C9825873}" type="slidenum">
              <a:rPr lang="en-US" altLang="en-US"/>
              <a:pPr>
                <a:defRPr/>
              </a:pPr>
              <a:t>‹#›</a:t>
            </a:fld>
            <a:endParaRPr lang="en-US" altLang="en-US"/>
          </a:p>
        </p:txBody>
      </p:sp>
    </p:spTree>
    <p:extLst>
      <p:ext uri="{BB962C8B-B14F-4D97-AF65-F5344CB8AC3E}">
        <p14:creationId xmlns:p14="http://schemas.microsoft.com/office/powerpoint/2010/main" val="1985101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E44C13-A5B2-4A80-A60C-CF5EBD67C085}"/>
              </a:ext>
            </a:extLst>
          </p:cNvPr>
          <p:cNvSpPr>
            <a:spLocks noGrp="1"/>
          </p:cNvSpPr>
          <p:nvPr>
            <p:ph type="dt" sz="half" idx="10"/>
          </p:nvPr>
        </p:nvSpPr>
        <p:spPr/>
        <p:txBody>
          <a:bodyPr/>
          <a:lstStyle>
            <a:lvl1pPr>
              <a:defRPr/>
            </a:lvl1pPr>
          </a:lstStyle>
          <a:p>
            <a:pPr>
              <a:defRPr/>
            </a:pPr>
            <a:fld id="{C134F7EC-4B73-4B7D-9FDA-223F3841571C}" type="datetime1">
              <a:rPr lang="en-US" smtClean="0"/>
              <a:t>3/7/2020</a:t>
            </a:fld>
            <a:endParaRPr lang="en-US"/>
          </a:p>
        </p:txBody>
      </p:sp>
      <p:sp>
        <p:nvSpPr>
          <p:cNvPr id="5" name="Footer Placeholder 4">
            <a:extLst>
              <a:ext uri="{FF2B5EF4-FFF2-40B4-BE49-F238E27FC236}">
                <a16:creationId xmlns:a16="http://schemas.microsoft.com/office/drawing/2014/main" id="{8FC87468-9CF9-493D-A19A-1298140B4E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F149F6-DCD4-4020-8453-B90E964BF5F3}"/>
              </a:ext>
            </a:extLst>
          </p:cNvPr>
          <p:cNvSpPr>
            <a:spLocks noGrp="1"/>
          </p:cNvSpPr>
          <p:nvPr>
            <p:ph type="sldNum" sz="quarter" idx="12"/>
          </p:nvPr>
        </p:nvSpPr>
        <p:spPr/>
        <p:txBody>
          <a:bodyPr/>
          <a:lstStyle>
            <a:lvl1pPr>
              <a:defRPr/>
            </a:lvl1pPr>
          </a:lstStyle>
          <a:p>
            <a:pPr>
              <a:defRPr/>
            </a:pPr>
            <a:fld id="{163AAE21-91C9-4CA0-999F-C34A8A718140}" type="slidenum">
              <a:rPr lang="en-US" altLang="en-US"/>
              <a:pPr>
                <a:defRPr/>
              </a:pPr>
              <a:t>‹#›</a:t>
            </a:fld>
            <a:endParaRPr lang="en-US" altLang="en-US"/>
          </a:p>
        </p:txBody>
      </p:sp>
    </p:spTree>
    <p:extLst>
      <p:ext uri="{BB962C8B-B14F-4D97-AF65-F5344CB8AC3E}">
        <p14:creationId xmlns:p14="http://schemas.microsoft.com/office/powerpoint/2010/main" val="3526092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B2690F-3A94-449C-AC07-872B713C03EA}"/>
              </a:ext>
            </a:extLst>
          </p:cNvPr>
          <p:cNvSpPr>
            <a:spLocks noGrp="1"/>
          </p:cNvSpPr>
          <p:nvPr>
            <p:ph type="dt" sz="half" idx="10"/>
          </p:nvPr>
        </p:nvSpPr>
        <p:spPr/>
        <p:txBody>
          <a:bodyPr/>
          <a:lstStyle>
            <a:lvl1pPr>
              <a:defRPr/>
            </a:lvl1pPr>
          </a:lstStyle>
          <a:p>
            <a:pPr>
              <a:defRPr/>
            </a:pPr>
            <a:fld id="{A3905AC2-1503-45F1-83CD-2331C4DF96F7}" type="datetime1">
              <a:rPr lang="en-US" smtClean="0"/>
              <a:t>3/7/2020</a:t>
            </a:fld>
            <a:endParaRPr lang="en-US"/>
          </a:p>
        </p:txBody>
      </p:sp>
      <p:sp>
        <p:nvSpPr>
          <p:cNvPr id="5" name="Footer Placeholder 4">
            <a:extLst>
              <a:ext uri="{FF2B5EF4-FFF2-40B4-BE49-F238E27FC236}">
                <a16:creationId xmlns:a16="http://schemas.microsoft.com/office/drawing/2014/main" id="{98E48C05-6712-4CF4-A042-12F1C2A20F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3932C0-3D37-4140-9605-62522F8F02F4}"/>
              </a:ext>
            </a:extLst>
          </p:cNvPr>
          <p:cNvSpPr>
            <a:spLocks noGrp="1"/>
          </p:cNvSpPr>
          <p:nvPr>
            <p:ph type="sldNum" sz="quarter" idx="12"/>
          </p:nvPr>
        </p:nvSpPr>
        <p:spPr/>
        <p:txBody>
          <a:bodyPr/>
          <a:lstStyle>
            <a:lvl1pPr>
              <a:defRPr/>
            </a:lvl1pPr>
          </a:lstStyle>
          <a:p>
            <a:pPr>
              <a:defRPr/>
            </a:pPr>
            <a:fld id="{128383E7-70A2-4BCA-8B0E-D69708840BFA}" type="slidenum">
              <a:rPr lang="en-US" altLang="en-US"/>
              <a:pPr>
                <a:defRPr/>
              </a:pPr>
              <a:t>‹#›</a:t>
            </a:fld>
            <a:endParaRPr lang="en-US" altLang="en-US"/>
          </a:p>
        </p:txBody>
      </p:sp>
    </p:spTree>
    <p:extLst>
      <p:ext uri="{BB962C8B-B14F-4D97-AF65-F5344CB8AC3E}">
        <p14:creationId xmlns:p14="http://schemas.microsoft.com/office/powerpoint/2010/main" val="1195918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7CEE44E-F53D-4455-97C6-C81140257D90}"/>
              </a:ext>
            </a:extLst>
          </p:cNvPr>
          <p:cNvSpPr>
            <a:spLocks noGrp="1"/>
          </p:cNvSpPr>
          <p:nvPr>
            <p:ph type="dt" sz="half" idx="10"/>
          </p:nvPr>
        </p:nvSpPr>
        <p:spPr/>
        <p:txBody>
          <a:bodyPr/>
          <a:lstStyle>
            <a:lvl1pPr>
              <a:defRPr/>
            </a:lvl1pPr>
          </a:lstStyle>
          <a:p>
            <a:pPr>
              <a:defRPr/>
            </a:pPr>
            <a:fld id="{D3E48A39-33D0-46FF-865B-1F78A78A349E}" type="datetime1">
              <a:rPr lang="en-US" smtClean="0"/>
              <a:t>3/7/2020</a:t>
            </a:fld>
            <a:endParaRPr lang="en-US"/>
          </a:p>
        </p:txBody>
      </p:sp>
      <p:sp>
        <p:nvSpPr>
          <p:cNvPr id="6" name="Footer Placeholder 4">
            <a:extLst>
              <a:ext uri="{FF2B5EF4-FFF2-40B4-BE49-F238E27FC236}">
                <a16:creationId xmlns:a16="http://schemas.microsoft.com/office/drawing/2014/main" id="{EEE02592-97A0-41AE-B17B-9318C518C8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6FF856-4FBF-44B4-8B25-DA6C6CA97E1A}"/>
              </a:ext>
            </a:extLst>
          </p:cNvPr>
          <p:cNvSpPr>
            <a:spLocks noGrp="1"/>
          </p:cNvSpPr>
          <p:nvPr>
            <p:ph type="sldNum" sz="quarter" idx="12"/>
          </p:nvPr>
        </p:nvSpPr>
        <p:spPr/>
        <p:txBody>
          <a:bodyPr/>
          <a:lstStyle>
            <a:lvl1pPr>
              <a:defRPr/>
            </a:lvl1pPr>
          </a:lstStyle>
          <a:p>
            <a:pPr>
              <a:defRPr/>
            </a:pPr>
            <a:fld id="{BCD6A31A-B8EB-4861-8E19-0044D166E80C}" type="slidenum">
              <a:rPr lang="en-US" altLang="en-US"/>
              <a:pPr>
                <a:defRPr/>
              </a:pPr>
              <a:t>‹#›</a:t>
            </a:fld>
            <a:endParaRPr lang="en-US" altLang="en-US"/>
          </a:p>
        </p:txBody>
      </p:sp>
    </p:spTree>
    <p:extLst>
      <p:ext uri="{BB962C8B-B14F-4D97-AF65-F5344CB8AC3E}">
        <p14:creationId xmlns:p14="http://schemas.microsoft.com/office/powerpoint/2010/main" val="366629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407C500-C998-4E87-8EB9-5AD699E15FD0}"/>
              </a:ext>
            </a:extLst>
          </p:cNvPr>
          <p:cNvSpPr>
            <a:spLocks noGrp="1"/>
          </p:cNvSpPr>
          <p:nvPr>
            <p:ph type="dt" sz="half" idx="10"/>
          </p:nvPr>
        </p:nvSpPr>
        <p:spPr/>
        <p:txBody>
          <a:bodyPr/>
          <a:lstStyle>
            <a:lvl1pPr>
              <a:defRPr/>
            </a:lvl1pPr>
          </a:lstStyle>
          <a:p>
            <a:pPr>
              <a:defRPr/>
            </a:pPr>
            <a:fld id="{D3F12F88-C861-4818-8603-DB019E64E421}" type="datetime1">
              <a:rPr lang="en-US" smtClean="0"/>
              <a:t>3/7/2020</a:t>
            </a:fld>
            <a:endParaRPr lang="en-US"/>
          </a:p>
        </p:txBody>
      </p:sp>
      <p:sp>
        <p:nvSpPr>
          <p:cNvPr id="8" name="Footer Placeholder 4">
            <a:extLst>
              <a:ext uri="{FF2B5EF4-FFF2-40B4-BE49-F238E27FC236}">
                <a16:creationId xmlns:a16="http://schemas.microsoft.com/office/drawing/2014/main" id="{0418F608-D6B6-4763-AFCD-2300470FF9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BAA2C9-3569-457E-8490-519BFAF06D46}"/>
              </a:ext>
            </a:extLst>
          </p:cNvPr>
          <p:cNvSpPr>
            <a:spLocks noGrp="1"/>
          </p:cNvSpPr>
          <p:nvPr>
            <p:ph type="sldNum" sz="quarter" idx="12"/>
          </p:nvPr>
        </p:nvSpPr>
        <p:spPr/>
        <p:txBody>
          <a:bodyPr/>
          <a:lstStyle>
            <a:lvl1pPr>
              <a:defRPr/>
            </a:lvl1pPr>
          </a:lstStyle>
          <a:p>
            <a:pPr>
              <a:defRPr/>
            </a:pPr>
            <a:fld id="{6B4502C4-192E-44BD-9F20-819369C1CB48}" type="slidenum">
              <a:rPr lang="en-US" altLang="en-US"/>
              <a:pPr>
                <a:defRPr/>
              </a:pPr>
              <a:t>‹#›</a:t>
            </a:fld>
            <a:endParaRPr lang="en-US" altLang="en-US"/>
          </a:p>
        </p:txBody>
      </p:sp>
    </p:spTree>
    <p:extLst>
      <p:ext uri="{BB962C8B-B14F-4D97-AF65-F5344CB8AC3E}">
        <p14:creationId xmlns:p14="http://schemas.microsoft.com/office/powerpoint/2010/main" val="3368715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EC5E860-1342-419D-B259-62F04F605A48}"/>
              </a:ext>
            </a:extLst>
          </p:cNvPr>
          <p:cNvSpPr>
            <a:spLocks noGrp="1"/>
          </p:cNvSpPr>
          <p:nvPr>
            <p:ph type="dt" sz="half" idx="10"/>
          </p:nvPr>
        </p:nvSpPr>
        <p:spPr/>
        <p:txBody>
          <a:bodyPr/>
          <a:lstStyle>
            <a:lvl1pPr>
              <a:defRPr/>
            </a:lvl1pPr>
          </a:lstStyle>
          <a:p>
            <a:pPr>
              <a:defRPr/>
            </a:pPr>
            <a:fld id="{0D980FA7-5918-4798-88EE-876F57AB11AA}" type="datetime1">
              <a:rPr lang="en-US" smtClean="0"/>
              <a:t>3/7/2020</a:t>
            </a:fld>
            <a:endParaRPr lang="en-US"/>
          </a:p>
        </p:txBody>
      </p:sp>
      <p:sp>
        <p:nvSpPr>
          <p:cNvPr id="4" name="Footer Placeholder 4">
            <a:extLst>
              <a:ext uri="{FF2B5EF4-FFF2-40B4-BE49-F238E27FC236}">
                <a16:creationId xmlns:a16="http://schemas.microsoft.com/office/drawing/2014/main" id="{AE982B5B-A525-4DE0-9065-C948598D1C5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37E9B3-09A8-4429-BCA3-69BFB742DC23}"/>
              </a:ext>
            </a:extLst>
          </p:cNvPr>
          <p:cNvSpPr>
            <a:spLocks noGrp="1"/>
          </p:cNvSpPr>
          <p:nvPr>
            <p:ph type="sldNum" sz="quarter" idx="12"/>
          </p:nvPr>
        </p:nvSpPr>
        <p:spPr/>
        <p:txBody>
          <a:bodyPr/>
          <a:lstStyle>
            <a:lvl1pPr>
              <a:defRPr/>
            </a:lvl1pPr>
          </a:lstStyle>
          <a:p>
            <a:pPr>
              <a:defRPr/>
            </a:pPr>
            <a:fld id="{D3BC5291-FBE8-48A3-B775-18E78981EAB9}" type="slidenum">
              <a:rPr lang="en-US" altLang="en-US"/>
              <a:pPr>
                <a:defRPr/>
              </a:pPr>
              <a:t>‹#›</a:t>
            </a:fld>
            <a:endParaRPr lang="en-US" altLang="en-US"/>
          </a:p>
        </p:txBody>
      </p:sp>
    </p:spTree>
    <p:extLst>
      <p:ext uri="{BB962C8B-B14F-4D97-AF65-F5344CB8AC3E}">
        <p14:creationId xmlns:p14="http://schemas.microsoft.com/office/powerpoint/2010/main" val="155526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ACF8B6-9615-4185-AB7B-32BF4C42BC41}"/>
              </a:ext>
            </a:extLst>
          </p:cNvPr>
          <p:cNvSpPr>
            <a:spLocks noGrp="1"/>
          </p:cNvSpPr>
          <p:nvPr>
            <p:ph type="dt" sz="half" idx="10"/>
          </p:nvPr>
        </p:nvSpPr>
        <p:spPr/>
        <p:txBody>
          <a:bodyPr/>
          <a:lstStyle>
            <a:lvl1pPr>
              <a:defRPr/>
            </a:lvl1pPr>
          </a:lstStyle>
          <a:p>
            <a:pPr>
              <a:defRPr/>
            </a:pPr>
            <a:fld id="{0BDE824C-F0E3-451A-BD29-4A61B53DEF1A}" type="datetime1">
              <a:rPr lang="en-US" smtClean="0"/>
              <a:t>3/7/2020</a:t>
            </a:fld>
            <a:endParaRPr lang="en-US"/>
          </a:p>
        </p:txBody>
      </p:sp>
      <p:sp>
        <p:nvSpPr>
          <p:cNvPr id="3" name="Footer Placeholder 4">
            <a:extLst>
              <a:ext uri="{FF2B5EF4-FFF2-40B4-BE49-F238E27FC236}">
                <a16:creationId xmlns:a16="http://schemas.microsoft.com/office/drawing/2014/main" id="{456B37F6-EB3E-492E-AA06-8EF23617948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B0D2417-ABCD-490F-BC08-1BD4632D5FE3}"/>
              </a:ext>
            </a:extLst>
          </p:cNvPr>
          <p:cNvSpPr>
            <a:spLocks noGrp="1"/>
          </p:cNvSpPr>
          <p:nvPr>
            <p:ph type="sldNum" sz="quarter" idx="12"/>
          </p:nvPr>
        </p:nvSpPr>
        <p:spPr/>
        <p:txBody>
          <a:bodyPr/>
          <a:lstStyle>
            <a:lvl1pPr>
              <a:defRPr/>
            </a:lvl1pPr>
          </a:lstStyle>
          <a:p>
            <a:pPr>
              <a:defRPr/>
            </a:pPr>
            <a:fld id="{3EFD3F3A-325C-47D4-B34B-DAB794EBCD14}" type="slidenum">
              <a:rPr lang="en-US" altLang="en-US"/>
              <a:pPr>
                <a:defRPr/>
              </a:pPr>
              <a:t>‹#›</a:t>
            </a:fld>
            <a:endParaRPr lang="en-US" altLang="en-US"/>
          </a:p>
        </p:txBody>
      </p:sp>
    </p:spTree>
    <p:extLst>
      <p:ext uri="{BB962C8B-B14F-4D97-AF65-F5344CB8AC3E}">
        <p14:creationId xmlns:p14="http://schemas.microsoft.com/office/powerpoint/2010/main" val="3579675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8594BE5-0CB7-40F2-94D4-EEB6D4A538CA}"/>
              </a:ext>
            </a:extLst>
          </p:cNvPr>
          <p:cNvSpPr>
            <a:spLocks noGrp="1"/>
          </p:cNvSpPr>
          <p:nvPr>
            <p:ph type="dt" sz="half" idx="10"/>
          </p:nvPr>
        </p:nvSpPr>
        <p:spPr/>
        <p:txBody>
          <a:bodyPr/>
          <a:lstStyle>
            <a:lvl1pPr>
              <a:defRPr/>
            </a:lvl1pPr>
          </a:lstStyle>
          <a:p>
            <a:pPr>
              <a:defRPr/>
            </a:pPr>
            <a:fld id="{51A55B9C-C7AC-4330-8F88-57FFE64CF4C2}" type="datetime1">
              <a:rPr lang="en-US" smtClean="0"/>
              <a:t>3/7/2020</a:t>
            </a:fld>
            <a:endParaRPr lang="en-US"/>
          </a:p>
        </p:txBody>
      </p:sp>
      <p:sp>
        <p:nvSpPr>
          <p:cNvPr id="6" name="Footer Placeholder 4">
            <a:extLst>
              <a:ext uri="{FF2B5EF4-FFF2-40B4-BE49-F238E27FC236}">
                <a16:creationId xmlns:a16="http://schemas.microsoft.com/office/drawing/2014/main" id="{9711767D-12BD-4FAF-9BCF-8AE3447885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A0AF7B-0B58-4501-9C63-67AB943350BA}"/>
              </a:ext>
            </a:extLst>
          </p:cNvPr>
          <p:cNvSpPr>
            <a:spLocks noGrp="1"/>
          </p:cNvSpPr>
          <p:nvPr>
            <p:ph type="sldNum" sz="quarter" idx="12"/>
          </p:nvPr>
        </p:nvSpPr>
        <p:spPr/>
        <p:txBody>
          <a:bodyPr/>
          <a:lstStyle>
            <a:lvl1pPr>
              <a:defRPr/>
            </a:lvl1pPr>
          </a:lstStyle>
          <a:p>
            <a:pPr>
              <a:defRPr/>
            </a:pPr>
            <a:fld id="{7347E897-CCF5-4736-8C6F-496ED716DEBD}" type="slidenum">
              <a:rPr lang="en-US" altLang="en-US"/>
              <a:pPr>
                <a:defRPr/>
              </a:pPr>
              <a:t>‹#›</a:t>
            </a:fld>
            <a:endParaRPr lang="en-US" altLang="en-US"/>
          </a:p>
        </p:txBody>
      </p:sp>
    </p:spTree>
    <p:extLst>
      <p:ext uri="{BB962C8B-B14F-4D97-AF65-F5344CB8AC3E}">
        <p14:creationId xmlns:p14="http://schemas.microsoft.com/office/powerpoint/2010/main" val="2186537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4BE8618-9F9E-4355-B8FF-AF3399A5B6CA}"/>
              </a:ext>
            </a:extLst>
          </p:cNvPr>
          <p:cNvSpPr>
            <a:spLocks noGrp="1"/>
          </p:cNvSpPr>
          <p:nvPr>
            <p:ph type="dt" sz="half" idx="10"/>
          </p:nvPr>
        </p:nvSpPr>
        <p:spPr/>
        <p:txBody>
          <a:bodyPr/>
          <a:lstStyle>
            <a:lvl1pPr>
              <a:defRPr/>
            </a:lvl1pPr>
          </a:lstStyle>
          <a:p>
            <a:pPr>
              <a:defRPr/>
            </a:pPr>
            <a:fld id="{57454279-2D3C-4E4C-BFCD-720667FF4D07}" type="datetime1">
              <a:rPr lang="en-US" smtClean="0"/>
              <a:t>3/7/2020</a:t>
            </a:fld>
            <a:endParaRPr lang="en-US"/>
          </a:p>
        </p:txBody>
      </p:sp>
      <p:sp>
        <p:nvSpPr>
          <p:cNvPr id="6" name="Footer Placeholder 4">
            <a:extLst>
              <a:ext uri="{FF2B5EF4-FFF2-40B4-BE49-F238E27FC236}">
                <a16:creationId xmlns:a16="http://schemas.microsoft.com/office/drawing/2014/main" id="{E22E83ED-EDE1-46AB-9EE3-9552C0A60D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11F084-C2E5-40BA-9359-4649F7D03B77}"/>
              </a:ext>
            </a:extLst>
          </p:cNvPr>
          <p:cNvSpPr>
            <a:spLocks noGrp="1"/>
          </p:cNvSpPr>
          <p:nvPr>
            <p:ph type="sldNum" sz="quarter" idx="12"/>
          </p:nvPr>
        </p:nvSpPr>
        <p:spPr/>
        <p:txBody>
          <a:bodyPr/>
          <a:lstStyle>
            <a:lvl1pPr>
              <a:defRPr/>
            </a:lvl1pPr>
          </a:lstStyle>
          <a:p>
            <a:pPr>
              <a:defRPr/>
            </a:pPr>
            <a:fld id="{3E22FFAF-571E-46C6-BBBC-A2F9826822C9}" type="slidenum">
              <a:rPr lang="en-US" altLang="en-US"/>
              <a:pPr>
                <a:defRPr/>
              </a:pPr>
              <a:t>‹#›</a:t>
            </a:fld>
            <a:endParaRPr lang="en-US" altLang="en-US"/>
          </a:p>
        </p:txBody>
      </p:sp>
    </p:spTree>
    <p:extLst>
      <p:ext uri="{BB962C8B-B14F-4D97-AF65-F5344CB8AC3E}">
        <p14:creationId xmlns:p14="http://schemas.microsoft.com/office/powerpoint/2010/main" val="1659460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141808-5FFB-47AE-9A08-B9C345F91B50}"/>
              </a:ext>
            </a:extLst>
          </p:cNvPr>
          <p:cNvSpPr>
            <a:spLocks noGrp="1"/>
          </p:cNvSpPr>
          <p:nvPr>
            <p:ph type="dt" sz="half" idx="10"/>
          </p:nvPr>
        </p:nvSpPr>
        <p:spPr/>
        <p:txBody>
          <a:bodyPr/>
          <a:lstStyle>
            <a:lvl1pPr>
              <a:defRPr/>
            </a:lvl1pPr>
          </a:lstStyle>
          <a:p>
            <a:pPr>
              <a:defRPr/>
            </a:pPr>
            <a:fld id="{40801476-A11B-4AD7-B594-C847D123A21B}" type="datetime1">
              <a:rPr lang="en-US" smtClean="0"/>
              <a:t>3/7/2020</a:t>
            </a:fld>
            <a:endParaRPr lang="en-US"/>
          </a:p>
        </p:txBody>
      </p:sp>
      <p:sp>
        <p:nvSpPr>
          <p:cNvPr id="5" name="Footer Placeholder 4">
            <a:extLst>
              <a:ext uri="{FF2B5EF4-FFF2-40B4-BE49-F238E27FC236}">
                <a16:creationId xmlns:a16="http://schemas.microsoft.com/office/drawing/2014/main" id="{85D8F75B-9F71-453B-8369-72B801865F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96D717-8A78-46A1-B42D-6C63580B084C}"/>
              </a:ext>
            </a:extLst>
          </p:cNvPr>
          <p:cNvSpPr>
            <a:spLocks noGrp="1"/>
          </p:cNvSpPr>
          <p:nvPr>
            <p:ph type="sldNum" sz="quarter" idx="12"/>
          </p:nvPr>
        </p:nvSpPr>
        <p:spPr/>
        <p:txBody>
          <a:bodyPr/>
          <a:lstStyle>
            <a:lvl1pPr>
              <a:defRPr/>
            </a:lvl1pPr>
          </a:lstStyle>
          <a:p>
            <a:pPr>
              <a:defRPr/>
            </a:pPr>
            <a:fld id="{E52A730F-054D-4C44-A2F9-5C5766360CE7}" type="slidenum">
              <a:rPr lang="en-US" altLang="en-US"/>
              <a:pPr>
                <a:defRPr/>
              </a:pPr>
              <a:t>‹#›</a:t>
            </a:fld>
            <a:endParaRPr lang="en-US" altLang="en-US"/>
          </a:p>
        </p:txBody>
      </p:sp>
    </p:spTree>
    <p:extLst>
      <p:ext uri="{BB962C8B-B14F-4D97-AF65-F5344CB8AC3E}">
        <p14:creationId xmlns:p14="http://schemas.microsoft.com/office/powerpoint/2010/main" val="2542854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4F9183-5421-4E15-8773-CDCDD8120208}"/>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6" name="TextBox 5">
            <a:extLst>
              <a:ext uri="{FF2B5EF4-FFF2-40B4-BE49-F238E27FC236}">
                <a16:creationId xmlns:a16="http://schemas.microsoft.com/office/drawing/2014/main" id="{0318D6D9-0629-479F-8245-8E0BA7680E50}"/>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1A58920-451E-4E2B-ADD7-3BF8AC40C876}"/>
              </a:ext>
            </a:extLst>
          </p:cNvPr>
          <p:cNvSpPr>
            <a:spLocks noGrp="1"/>
          </p:cNvSpPr>
          <p:nvPr>
            <p:ph type="dt" sz="half" idx="14"/>
          </p:nvPr>
        </p:nvSpPr>
        <p:spPr/>
        <p:txBody>
          <a:bodyPr/>
          <a:lstStyle>
            <a:lvl1pPr>
              <a:defRPr/>
            </a:lvl1pPr>
          </a:lstStyle>
          <a:p>
            <a:pPr>
              <a:defRPr/>
            </a:pPr>
            <a:fld id="{2E79EA65-8AFB-4984-8BD0-97D7E3249EA8}" type="datetime1">
              <a:rPr lang="en-US" smtClean="0"/>
              <a:t>3/7/2020</a:t>
            </a:fld>
            <a:endParaRPr lang="en-US"/>
          </a:p>
        </p:txBody>
      </p:sp>
      <p:sp>
        <p:nvSpPr>
          <p:cNvPr id="8" name="Footer Placeholder 4">
            <a:extLst>
              <a:ext uri="{FF2B5EF4-FFF2-40B4-BE49-F238E27FC236}">
                <a16:creationId xmlns:a16="http://schemas.microsoft.com/office/drawing/2014/main" id="{E00573E7-14EA-49E3-B8C9-6D2D7CCD71F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F19B5F4-4B09-4DC9-93F0-601B587E4D83}"/>
              </a:ext>
            </a:extLst>
          </p:cNvPr>
          <p:cNvSpPr>
            <a:spLocks noGrp="1"/>
          </p:cNvSpPr>
          <p:nvPr>
            <p:ph type="sldNum" sz="quarter" idx="16"/>
          </p:nvPr>
        </p:nvSpPr>
        <p:spPr/>
        <p:txBody>
          <a:bodyPr/>
          <a:lstStyle>
            <a:lvl1pPr>
              <a:defRPr/>
            </a:lvl1pPr>
          </a:lstStyle>
          <a:p>
            <a:pPr>
              <a:defRPr/>
            </a:pPr>
            <a:fld id="{5AF8DBC9-F46F-4232-859D-867C55272E69}" type="slidenum">
              <a:rPr lang="en-US" altLang="en-US"/>
              <a:pPr>
                <a:defRPr/>
              </a:pPr>
              <a:t>‹#›</a:t>
            </a:fld>
            <a:endParaRPr lang="en-US" altLang="en-US"/>
          </a:p>
        </p:txBody>
      </p:sp>
    </p:spTree>
    <p:extLst>
      <p:ext uri="{BB962C8B-B14F-4D97-AF65-F5344CB8AC3E}">
        <p14:creationId xmlns:p14="http://schemas.microsoft.com/office/powerpoint/2010/main" val="400182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5A22A62-267F-4B91-954A-58A207B7BA0F}"/>
              </a:ext>
            </a:extLst>
          </p:cNvPr>
          <p:cNvSpPr>
            <a:spLocks noGrp="1"/>
          </p:cNvSpPr>
          <p:nvPr>
            <p:ph type="dt" sz="half" idx="10"/>
          </p:nvPr>
        </p:nvSpPr>
        <p:spPr/>
        <p:txBody>
          <a:bodyPr/>
          <a:lstStyle>
            <a:lvl1pPr>
              <a:defRPr/>
            </a:lvl1pPr>
          </a:lstStyle>
          <a:p>
            <a:pPr>
              <a:defRPr/>
            </a:pPr>
            <a:fld id="{CA34DE01-2136-4CEC-B0DC-A0E62B4981C9}" type="datetime1">
              <a:rPr lang="en-US" smtClean="0"/>
              <a:t>3/7/2020</a:t>
            </a:fld>
            <a:endParaRPr lang="en-US"/>
          </a:p>
        </p:txBody>
      </p:sp>
      <p:sp>
        <p:nvSpPr>
          <p:cNvPr id="6" name="Footer Placeholder 4">
            <a:extLst>
              <a:ext uri="{FF2B5EF4-FFF2-40B4-BE49-F238E27FC236}">
                <a16:creationId xmlns:a16="http://schemas.microsoft.com/office/drawing/2014/main" id="{E42684DE-C4C7-45C0-9E6C-A83A6173F3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414E5E-C147-4281-9B49-BD0D04CDEE4B}"/>
              </a:ext>
            </a:extLst>
          </p:cNvPr>
          <p:cNvSpPr>
            <a:spLocks noGrp="1"/>
          </p:cNvSpPr>
          <p:nvPr>
            <p:ph type="sldNum" sz="quarter" idx="12"/>
          </p:nvPr>
        </p:nvSpPr>
        <p:spPr/>
        <p:txBody>
          <a:bodyPr/>
          <a:lstStyle>
            <a:lvl1pPr>
              <a:defRPr/>
            </a:lvl1pPr>
          </a:lstStyle>
          <a:p>
            <a:pPr>
              <a:defRPr/>
            </a:pPr>
            <a:fld id="{800D0F7C-94E5-4073-9BD3-40A9D73577DD}" type="slidenum">
              <a:rPr lang="en-US" altLang="en-US"/>
              <a:pPr>
                <a:defRPr/>
              </a:pPr>
              <a:t>‹#›</a:t>
            </a:fld>
            <a:endParaRPr lang="en-US" altLang="en-US"/>
          </a:p>
        </p:txBody>
      </p:sp>
    </p:spTree>
    <p:extLst>
      <p:ext uri="{BB962C8B-B14F-4D97-AF65-F5344CB8AC3E}">
        <p14:creationId xmlns:p14="http://schemas.microsoft.com/office/powerpoint/2010/main" val="2707756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5FD837-CD31-4B4F-9687-8BDF183E11B7}"/>
              </a:ext>
            </a:extLst>
          </p:cNvPr>
          <p:cNvSpPr>
            <a:spLocks noGrp="1"/>
          </p:cNvSpPr>
          <p:nvPr>
            <p:ph type="dt" sz="half" idx="10"/>
          </p:nvPr>
        </p:nvSpPr>
        <p:spPr/>
        <p:txBody>
          <a:bodyPr/>
          <a:lstStyle>
            <a:lvl1pPr>
              <a:defRPr/>
            </a:lvl1pPr>
          </a:lstStyle>
          <a:p>
            <a:pPr>
              <a:defRPr/>
            </a:pPr>
            <a:fld id="{E0E8319B-6C17-477E-ADA5-295A004FA981}" type="datetime1">
              <a:rPr lang="en-US" smtClean="0"/>
              <a:t>3/7/2020</a:t>
            </a:fld>
            <a:endParaRPr lang="en-US"/>
          </a:p>
        </p:txBody>
      </p:sp>
      <p:sp>
        <p:nvSpPr>
          <p:cNvPr id="5" name="Footer Placeholder 4">
            <a:extLst>
              <a:ext uri="{FF2B5EF4-FFF2-40B4-BE49-F238E27FC236}">
                <a16:creationId xmlns:a16="http://schemas.microsoft.com/office/drawing/2014/main" id="{D30DD1F1-6995-4514-9CB6-A3A8CB062D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DAC658-2CF4-49AB-9B21-FA2EED1D26EA}"/>
              </a:ext>
            </a:extLst>
          </p:cNvPr>
          <p:cNvSpPr>
            <a:spLocks noGrp="1"/>
          </p:cNvSpPr>
          <p:nvPr>
            <p:ph type="sldNum" sz="quarter" idx="12"/>
          </p:nvPr>
        </p:nvSpPr>
        <p:spPr/>
        <p:txBody>
          <a:bodyPr/>
          <a:lstStyle>
            <a:lvl1pPr>
              <a:defRPr/>
            </a:lvl1pPr>
          </a:lstStyle>
          <a:p>
            <a:pPr>
              <a:defRPr/>
            </a:pPr>
            <a:fld id="{43B999C9-88F6-4F75-B098-669721B103EB}" type="slidenum">
              <a:rPr lang="en-US" altLang="en-US"/>
              <a:pPr>
                <a:defRPr/>
              </a:pPr>
              <a:t>‹#›</a:t>
            </a:fld>
            <a:endParaRPr lang="en-US" altLang="en-US"/>
          </a:p>
        </p:txBody>
      </p:sp>
    </p:spTree>
    <p:extLst>
      <p:ext uri="{BB962C8B-B14F-4D97-AF65-F5344CB8AC3E}">
        <p14:creationId xmlns:p14="http://schemas.microsoft.com/office/powerpoint/2010/main" val="4092164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D3DF19-5D9B-45F8-A1FB-9FB1932FC9D7}"/>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6" name="TextBox 5">
            <a:extLst>
              <a:ext uri="{FF2B5EF4-FFF2-40B4-BE49-F238E27FC236}">
                <a16:creationId xmlns:a16="http://schemas.microsoft.com/office/drawing/2014/main" id="{AE879EF1-2EC2-4CA8-8909-58C8D7A303FC}"/>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F6F1B3A-AABC-4228-84E0-D19C71F9D855}"/>
              </a:ext>
            </a:extLst>
          </p:cNvPr>
          <p:cNvSpPr>
            <a:spLocks noGrp="1"/>
          </p:cNvSpPr>
          <p:nvPr>
            <p:ph type="dt" sz="half" idx="14"/>
          </p:nvPr>
        </p:nvSpPr>
        <p:spPr/>
        <p:txBody>
          <a:bodyPr/>
          <a:lstStyle>
            <a:lvl1pPr>
              <a:defRPr/>
            </a:lvl1pPr>
          </a:lstStyle>
          <a:p>
            <a:pPr>
              <a:defRPr/>
            </a:pPr>
            <a:fld id="{D7297BFA-ED99-4749-9DB4-746C3F1BAB11}" type="datetime1">
              <a:rPr lang="en-US" smtClean="0"/>
              <a:t>3/7/2020</a:t>
            </a:fld>
            <a:endParaRPr lang="en-US"/>
          </a:p>
        </p:txBody>
      </p:sp>
      <p:sp>
        <p:nvSpPr>
          <p:cNvPr id="8" name="Footer Placeholder 4">
            <a:extLst>
              <a:ext uri="{FF2B5EF4-FFF2-40B4-BE49-F238E27FC236}">
                <a16:creationId xmlns:a16="http://schemas.microsoft.com/office/drawing/2014/main" id="{0E4A2646-42D9-4B56-831E-3BDA88A2950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2E8FB7-08D3-4377-BFDF-477E91507384}"/>
              </a:ext>
            </a:extLst>
          </p:cNvPr>
          <p:cNvSpPr>
            <a:spLocks noGrp="1"/>
          </p:cNvSpPr>
          <p:nvPr>
            <p:ph type="sldNum" sz="quarter" idx="16"/>
          </p:nvPr>
        </p:nvSpPr>
        <p:spPr/>
        <p:txBody>
          <a:bodyPr/>
          <a:lstStyle>
            <a:lvl1pPr>
              <a:defRPr/>
            </a:lvl1pPr>
          </a:lstStyle>
          <a:p>
            <a:pPr>
              <a:defRPr/>
            </a:pPr>
            <a:fld id="{BDE45603-DAA8-43F0-8C9B-25199175C5CB}" type="slidenum">
              <a:rPr lang="en-US" altLang="en-US"/>
              <a:pPr>
                <a:defRPr/>
              </a:pPr>
              <a:t>‹#›</a:t>
            </a:fld>
            <a:endParaRPr lang="en-US" altLang="en-US"/>
          </a:p>
        </p:txBody>
      </p:sp>
    </p:spTree>
    <p:extLst>
      <p:ext uri="{BB962C8B-B14F-4D97-AF65-F5344CB8AC3E}">
        <p14:creationId xmlns:p14="http://schemas.microsoft.com/office/powerpoint/2010/main" val="2068334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1E18A5C-0ECB-48C7-A4A0-83115CE4AB76}"/>
              </a:ext>
            </a:extLst>
          </p:cNvPr>
          <p:cNvSpPr>
            <a:spLocks noGrp="1"/>
          </p:cNvSpPr>
          <p:nvPr>
            <p:ph type="dt" sz="half" idx="14"/>
          </p:nvPr>
        </p:nvSpPr>
        <p:spPr/>
        <p:txBody>
          <a:bodyPr/>
          <a:lstStyle>
            <a:lvl1pPr>
              <a:defRPr/>
            </a:lvl1pPr>
          </a:lstStyle>
          <a:p>
            <a:pPr>
              <a:defRPr/>
            </a:pPr>
            <a:fld id="{26E950A6-266C-4161-8DFA-7212549C63AA}" type="datetime1">
              <a:rPr lang="en-US" smtClean="0"/>
              <a:t>3/7/2020</a:t>
            </a:fld>
            <a:endParaRPr lang="en-US"/>
          </a:p>
        </p:txBody>
      </p:sp>
      <p:sp>
        <p:nvSpPr>
          <p:cNvPr id="6" name="Footer Placeholder 4">
            <a:extLst>
              <a:ext uri="{FF2B5EF4-FFF2-40B4-BE49-F238E27FC236}">
                <a16:creationId xmlns:a16="http://schemas.microsoft.com/office/drawing/2014/main" id="{60D1B33E-87BD-4920-89BC-048103CD3341}"/>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C4B1B1-CA51-4360-8F2D-7EE43C2E0AAA}"/>
              </a:ext>
            </a:extLst>
          </p:cNvPr>
          <p:cNvSpPr>
            <a:spLocks noGrp="1"/>
          </p:cNvSpPr>
          <p:nvPr>
            <p:ph type="sldNum" sz="quarter" idx="16"/>
          </p:nvPr>
        </p:nvSpPr>
        <p:spPr/>
        <p:txBody>
          <a:bodyPr/>
          <a:lstStyle>
            <a:lvl1pPr>
              <a:defRPr/>
            </a:lvl1pPr>
          </a:lstStyle>
          <a:p>
            <a:pPr>
              <a:defRPr/>
            </a:pPr>
            <a:fld id="{80B8025C-30DF-4B49-A525-496265DA289C}" type="slidenum">
              <a:rPr lang="en-US" altLang="en-US"/>
              <a:pPr>
                <a:defRPr/>
              </a:pPr>
              <a:t>‹#›</a:t>
            </a:fld>
            <a:endParaRPr lang="en-US" altLang="en-US"/>
          </a:p>
        </p:txBody>
      </p:sp>
    </p:spTree>
    <p:extLst>
      <p:ext uri="{BB962C8B-B14F-4D97-AF65-F5344CB8AC3E}">
        <p14:creationId xmlns:p14="http://schemas.microsoft.com/office/powerpoint/2010/main" val="3320319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62CFBC-6622-4237-83A9-4E788363A6F7}"/>
              </a:ext>
            </a:extLst>
          </p:cNvPr>
          <p:cNvSpPr>
            <a:spLocks noGrp="1"/>
          </p:cNvSpPr>
          <p:nvPr>
            <p:ph type="dt" sz="half" idx="10"/>
          </p:nvPr>
        </p:nvSpPr>
        <p:spPr/>
        <p:txBody>
          <a:bodyPr/>
          <a:lstStyle>
            <a:lvl1pPr>
              <a:defRPr/>
            </a:lvl1pPr>
          </a:lstStyle>
          <a:p>
            <a:pPr>
              <a:defRPr/>
            </a:pPr>
            <a:fld id="{7957636A-3926-4951-862F-9D39C00FC5BD}" type="datetime1">
              <a:rPr lang="en-US" smtClean="0"/>
              <a:t>3/7/2020</a:t>
            </a:fld>
            <a:endParaRPr lang="en-US"/>
          </a:p>
        </p:txBody>
      </p:sp>
      <p:sp>
        <p:nvSpPr>
          <p:cNvPr id="5" name="Footer Placeholder 4">
            <a:extLst>
              <a:ext uri="{FF2B5EF4-FFF2-40B4-BE49-F238E27FC236}">
                <a16:creationId xmlns:a16="http://schemas.microsoft.com/office/drawing/2014/main" id="{4BCEF68A-8FD3-4BBF-ACC8-7C6BCB90BD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D44120-4495-468F-B2E7-F030AFFE2F2E}"/>
              </a:ext>
            </a:extLst>
          </p:cNvPr>
          <p:cNvSpPr>
            <a:spLocks noGrp="1"/>
          </p:cNvSpPr>
          <p:nvPr>
            <p:ph type="sldNum" sz="quarter" idx="12"/>
          </p:nvPr>
        </p:nvSpPr>
        <p:spPr/>
        <p:txBody>
          <a:bodyPr/>
          <a:lstStyle>
            <a:lvl1pPr>
              <a:defRPr/>
            </a:lvl1pPr>
          </a:lstStyle>
          <a:p>
            <a:pPr>
              <a:defRPr/>
            </a:pPr>
            <a:fld id="{4C7335B0-A26D-40D3-ACE5-8D4F0A2BA38C}" type="slidenum">
              <a:rPr lang="en-US" altLang="en-US"/>
              <a:pPr>
                <a:defRPr/>
              </a:pPr>
              <a:t>‹#›</a:t>
            </a:fld>
            <a:endParaRPr lang="en-US" altLang="en-US"/>
          </a:p>
        </p:txBody>
      </p:sp>
    </p:spTree>
    <p:extLst>
      <p:ext uri="{BB962C8B-B14F-4D97-AF65-F5344CB8AC3E}">
        <p14:creationId xmlns:p14="http://schemas.microsoft.com/office/powerpoint/2010/main" val="3756586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07437D1-0413-4C16-B25F-5FF769C27491}"/>
              </a:ext>
            </a:extLst>
          </p:cNvPr>
          <p:cNvSpPr>
            <a:spLocks noGrp="1"/>
          </p:cNvSpPr>
          <p:nvPr>
            <p:ph type="dt" sz="half" idx="10"/>
          </p:nvPr>
        </p:nvSpPr>
        <p:spPr/>
        <p:txBody>
          <a:bodyPr/>
          <a:lstStyle>
            <a:lvl1pPr>
              <a:defRPr/>
            </a:lvl1pPr>
          </a:lstStyle>
          <a:p>
            <a:pPr>
              <a:defRPr/>
            </a:pPr>
            <a:fld id="{E48D55A2-23F1-45E9-8973-EB38387D8EAB}" type="datetime1">
              <a:rPr lang="en-US" smtClean="0"/>
              <a:t>3/7/2020</a:t>
            </a:fld>
            <a:endParaRPr lang="en-US"/>
          </a:p>
        </p:txBody>
      </p:sp>
      <p:sp>
        <p:nvSpPr>
          <p:cNvPr id="5" name="Footer Placeholder 4">
            <a:extLst>
              <a:ext uri="{FF2B5EF4-FFF2-40B4-BE49-F238E27FC236}">
                <a16:creationId xmlns:a16="http://schemas.microsoft.com/office/drawing/2014/main" id="{0935D7E3-7B7E-41F8-8BCE-E707BAD010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9472EF-ED6E-4243-B5D5-CF84CC78BDED}"/>
              </a:ext>
            </a:extLst>
          </p:cNvPr>
          <p:cNvSpPr>
            <a:spLocks noGrp="1"/>
          </p:cNvSpPr>
          <p:nvPr>
            <p:ph type="sldNum" sz="quarter" idx="12"/>
          </p:nvPr>
        </p:nvSpPr>
        <p:spPr/>
        <p:txBody>
          <a:bodyPr/>
          <a:lstStyle>
            <a:lvl1pPr>
              <a:defRPr/>
            </a:lvl1pPr>
          </a:lstStyle>
          <a:p>
            <a:pPr>
              <a:defRPr/>
            </a:pPr>
            <a:fld id="{8189705D-CEEC-4543-BC48-D18FB8AA1DE5}" type="slidenum">
              <a:rPr lang="en-US" altLang="en-US"/>
              <a:pPr>
                <a:defRPr/>
              </a:pPr>
              <a:t>‹#›</a:t>
            </a:fld>
            <a:endParaRPr lang="en-US" altLang="en-US"/>
          </a:p>
        </p:txBody>
      </p:sp>
    </p:spTree>
    <p:extLst>
      <p:ext uri="{BB962C8B-B14F-4D97-AF65-F5344CB8AC3E}">
        <p14:creationId xmlns:p14="http://schemas.microsoft.com/office/powerpoint/2010/main" val="1437326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2F0356-326C-4834-93F2-88C53F8D012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D9076E7C-AF0B-4CC5-82E1-E12D0F6289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9D8A1BEA-0702-4B60-A4F3-754D6555218E}"/>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9BEB7D29-E63A-4667-8DA6-DFAD65B9EDF0}" type="slidenum">
              <a:rPr lang="en-US" altLang="en-US"/>
              <a:pPr>
                <a:defRPr/>
              </a:pPr>
              <a:t>‹#›</a:t>
            </a:fld>
            <a:endParaRPr lang="en-US" altLang="en-US"/>
          </a:p>
        </p:txBody>
      </p:sp>
    </p:spTree>
    <p:extLst>
      <p:ext uri="{BB962C8B-B14F-4D97-AF65-F5344CB8AC3E}">
        <p14:creationId xmlns:p14="http://schemas.microsoft.com/office/powerpoint/2010/main" val="2421059940"/>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Name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3746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02B4331-F25E-4221-AAAA-9405D8F642F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B908E224-DB52-4068-9A41-459B7C6682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DD7DCD2C-1B58-45E4-B8E8-AFD781A49785}"/>
              </a:ext>
            </a:extLst>
          </p:cNvPr>
          <p:cNvSpPr>
            <a:spLocks noGrp="1"/>
          </p:cNvSpPr>
          <p:nvPr>
            <p:ph type="sldNum" sz="quarter" idx="12"/>
          </p:nvPr>
        </p:nvSpPr>
        <p:spPr>
          <a:xfrm>
            <a:off x="9448800" y="6364289"/>
            <a:ext cx="2540000" cy="365125"/>
          </a:xfrm>
        </p:spPr>
        <p:txBody>
          <a:bodyPr/>
          <a:lstStyle>
            <a:lvl1pPr algn="ctr">
              <a:defRPr sz="500">
                <a:solidFill>
                  <a:srgbClr val="006699"/>
                </a:solidFill>
              </a:defRPr>
            </a:lvl1pPr>
          </a:lstStyle>
          <a:p>
            <a:pPr>
              <a:defRPr/>
            </a:pPr>
            <a:fld id="{B141B7CD-3BDA-4D97-8D46-E6B27523B160}" type="slidenum">
              <a:rPr lang="en-US" altLang="en-US"/>
              <a:pPr>
                <a:defRPr/>
              </a:pPr>
              <a:t>‹#›</a:t>
            </a:fld>
            <a:endParaRPr lang="en-US" altLang="en-US"/>
          </a:p>
        </p:txBody>
      </p:sp>
    </p:spTree>
    <p:extLst>
      <p:ext uri="{BB962C8B-B14F-4D97-AF65-F5344CB8AC3E}">
        <p14:creationId xmlns:p14="http://schemas.microsoft.com/office/powerpoint/2010/main" val="1912098185"/>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5D2ED6-8827-49FB-ABAD-EE32E70B80BB}"/>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28FAC86-0DE8-4409-B3A9-18D349D02E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BDF5AE0F-8C4B-4F90-8B0D-7289DCD19BB8}"/>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54B9FDFE-0572-434B-A4E4-B9ED5F89E386}" type="slidenum">
              <a:rPr lang="en-US" altLang="en-US"/>
              <a:pPr>
                <a:defRPr/>
              </a:pPr>
              <a:t>‹#›</a:t>
            </a:fld>
            <a:endParaRPr lang="en-US" altLang="en-US"/>
          </a:p>
        </p:txBody>
      </p:sp>
    </p:spTree>
    <p:extLst>
      <p:ext uri="{BB962C8B-B14F-4D97-AF65-F5344CB8AC3E}">
        <p14:creationId xmlns:p14="http://schemas.microsoft.com/office/powerpoint/2010/main" val="27238850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815471B-445D-4824-8B95-6412788A0B48}"/>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6B00EF8F-1EC2-4AEB-8F57-71A7AD1D72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AB775E99-C19F-4BFF-93D7-35CC67962DBB}"/>
              </a:ext>
            </a:extLst>
          </p:cNvPr>
          <p:cNvSpPr>
            <a:spLocks noGrp="1"/>
          </p:cNvSpPr>
          <p:nvPr>
            <p:ph type="sldNum" sz="quarter" idx="10"/>
          </p:nvPr>
        </p:nvSpPr>
        <p:spPr>
          <a:xfrm>
            <a:off x="9448800" y="6364289"/>
            <a:ext cx="2540000" cy="365125"/>
          </a:xfrm>
        </p:spPr>
        <p:txBody>
          <a:bodyPr/>
          <a:lstStyle>
            <a:lvl1pPr algn="ctr">
              <a:defRPr>
                <a:solidFill>
                  <a:srgbClr val="006699"/>
                </a:solidFill>
              </a:defRPr>
            </a:lvl1pPr>
          </a:lstStyle>
          <a:p>
            <a:pPr>
              <a:defRPr/>
            </a:pPr>
            <a:fld id="{B9AEDEC3-4CAD-4A2B-8D95-092C14EC5548}" type="slidenum">
              <a:rPr lang="en-US" altLang="en-US"/>
              <a:pPr>
                <a:defRPr/>
              </a:pPr>
              <a:t>‹#›</a:t>
            </a:fld>
            <a:endParaRPr lang="en-US" altLang="en-US"/>
          </a:p>
        </p:txBody>
      </p:sp>
    </p:spTree>
    <p:extLst>
      <p:ext uri="{BB962C8B-B14F-4D97-AF65-F5344CB8AC3E}">
        <p14:creationId xmlns:p14="http://schemas.microsoft.com/office/powerpoint/2010/main" val="13596301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B6514B2-77FA-4F37-890F-CB3DA78FA6C9}"/>
              </a:ext>
            </a:extLst>
          </p:cNvPr>
          <p:cNvSpPr>
            <a:spLocks noGrp="1"/>
          </p:cNvSpPr>
          <p:nvPr>
            <p:ph type="dt" sz="half" idx="10"/>
          </p:nvPr>
        </p:nvSpPr>
        <p:spPr/>
        <p:txBody>
          <a:bodyPr/>
          <a:lstStyle>
            <a:lvl1pPr>
              <a:defRPr/>
            </a:lvl1pPr>
          </a:lstStyle>
          <a:p>
            <a:pPr>
              <a:defRPr/>
            </a:pPr>
            <a:fld id="{F1467032-7836-4FC3-AE14-075DFDA92992}" type="datetime1">
              <a:rPr lang="en-US" smtClean="0"/>
              <a:t>3/7/2020</a:t>
            </a:fld>
            <a:endParaRPr lang="en-US"/>
          </a:p>
        </p:txBody>
      </p:sp>
      <p:sp>
        <p:nvSpPr>
          <p:cNvPr id="8" name="Footer Placeholder 4">
            <a:extLst>
              <a:ext uri="{FF2B5EF4-FFF2-40B4-BE49-F238E27FC236}">
                <a16:creationId xmlns:a16="http://schemas.microsoft.com/office/drawing/2014/main" id="{D76DA628-F601-4965-86C1-AA60751AFB4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E98E940-BF4A-490B-B962-5710542F53BD}"/>
              </a:ext>
            </a:extLst>
          </p:cNvPr>
          <p:cNvSpPr>
            <a:spLocks noGrp="1"/>
          </p:cNvSpPr>
          <p:nvPr>
            <p:ph type="sldNum" sz="quarter" idx="12"/>
          </p:nvPr>
        </p:nvSpPr>
        <p:spPr/>
        <p:txBody>
          <a:bodyPr/>
          <a:lstStyle>
            <a:lvl1pPr>
              <a:defRPr/>
            </a:lvl1pPr>
          </a:lstStyle>
          <a:p>
            <a:pPr>
              <a:defRPr/>
            </a:pPr>
            <a:fld id="{BA53C280-54F8-4C42-84FA-094A50B9454D}" type="slidenum">
              <a:rPr lang="en-US" altLang="en-US"/>
              <a:pPr>
                <a:defRPr/>
              </a:pPr>
              <a:t>‹#›</a:t>
            </a:fld>
            <a:endParaRPr lang="en-US" altLang="en-US"/>
          </a:p>
        </p:txBody>
      </p:sp>
    </p:spTree>
    <p:extLst>
      <p:ext uri="{BB962C8B-B14F-4D97-AF65-F5344CB8AC3E}">
        <p14:creationId xmlns:p14="http://schemas.microsoft.com/office/powerpoint/2010/main" val="35963042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1D3E998-9662-4AF8-B4D3-D6DD073AFBF3}"/>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2D56344-1670-4B2F-B328-E780777306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5EE6FCB-53F1-4F57-8A56-3C73015659CC}"/>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FE45B3EA-9563-42F9-9407-040577FF1D0E}" type="slidenum">
              <a:rPr lang="en-US" altLang="en-US"/>
              <a:pPr>
                <a:defRPr/>
              </a:pPr>
              <a:t>‹#›</a:t>
            </a:fld>
            <a:endParaRPr lang="en-US" altLang="en-US"/>
          </a:p>
        </p:txBody>
      </p:sp>
    </p:spTree>
    <p:extLst>
      <p:ext uri="{BB962C8B-B14F-4D97-AF65-F5344CB8AC3E}">
        <p14:creationId xmlns:p14="http://schemas.microsoft.com/office/powerpoint/2010/main" val="2316201865"/>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73076C4-BC71-417E-A8DF-F3D1D9E18C41}"/>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68B74868-7D2A-41FF-A195-3D6C34E028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D992C412-3035-4870-AB3C-07B805C52AD5}"/>
              </a:ext>
            </a:extLst>
          </p:cNvPr>
          <p:cNvSpPr>
            <a:spLocks noGrp="1"/>
          </p:cNvSpPr>
          <p:nvPr>
            <p:ph type="sldNum" sz="quarter" idx="10"/>
          </p:nvPr>
        </p:nvSpPr>
        <p:spPr>
          <a:xfrm>
            <a:off x="9448800" y="6364289"/>
            <a:ext cx="2540000" cy="365125"/>
          </a:xfrm>
        </p:spPr>
        <p:txBody>
          <a:bodyPr/>
          <a:lstStyle>
            <a:lvl1pPr algn="ctr">
              <a:defRPr>
                <a:solidFill>
                  <a:srgbClr val="006699"/>
                </a:solidFill>
              </a:defRPr>
            </a:lvl1pPr>
          </a:lstStyle>
          <a:p>
            <a:pPr>
              <a:defRPr/>
            </a:pPr>
            <a:fld id="{C6F9432D-47F0-4CA2-9939-A7117A076A9E}" type="slidenum">
              <a:rPr lang="en-US" altLang="en-US"/>
              <a:pPr>
                <a:defRPr/>
              </a:pPr>
              <a:t>‹#›</a:t>
            </a:fld>
            <a:endParaRPr lang="en-US" altLang="en-US"/>
          </a:p>
        </p:txBody>
      </p:sp>
    </p:spTree>
    <p:extLst>
      <p:ext uri="{BB962C8B-B14F-4D97-AF65-F5344CB8AC3E}">
        <p14:creationId xmlns:p14="http://schemas.microsoft.com/office/powerpoint/2010/main" val="1783027557"/>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E2C8A3B-9EFA-4A75-AB8E-6F551D30D32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6E7A4D04-8B1B-4914-94D4-F2ABEF1CF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50D1F576-557E-4F58-823E-3BBD6CD47C94}"/>
              </a:ext>
            </a:extLst>
          </p:cNvPr>
          <p:cNvSpPr>
            <a:spLocks noGrp="1"/>
          </p:cNvSpPr>
          <p:nvPr>
            <p:ph type="sldNum" sz="quarter" idx="12"/>
          </p:nvPr>
        </p:nvSpPr>
        <p:spPr>
          <a:xfrm>
            <a:off x="9448800" y="6364289"/>
            <a:ext cx="2540000" cy="365125"/>
          </a:xfrm>
        </p:spPr>
        <p:txBody>
          <a:bodyPr/>
          <a:lstStyle>
            <a:lvl1pPr algn="ctr">
              <a:defRPr>
                <a:solidFill>
                  <a:srgbClr val="006699"/>
                </a:solidFill>
              </a:defRPr>
            </a:lvl1pPr>
          </a:lstStyle>
          <a:p>
            <a:pPr>
              <a:defRPr/>
            </a:pPr>
            <a:fld id="{F8B20ACE-F6A8-4BE3-9DD4-FC919007A1FB}" type="slidenum">
              <a:rPr lang="en-US" altLang="en-US"/>
              <a:pPr>
                <a:defRPr/>
              </a:pPr>
              <a:t>‹#›</a:t>
            </a:fld>
            <a:endParaRPr lang="en-US" altLang="en-US"/>
          </a:p>
        </p:txBody>
      </p:sp>
    </p:spTree>
    <p:extLst>
      <p:ext uri="{BB962C8B-B14F-4D97-AF65-F5344CB8AC3E}">
        <p14:creationId xmlns:p14="http://schemas.microsoft.com/office/powerpoint/2010/main" val="1811515153"/>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B97CF17-9DA8-4B0C-BF3E-E1BBA400480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FA7CC5A-5311-474B-AF74-F56A5A42BF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84759826-B579-443E-AE6C-778C247668E0}"/>
              </a:ext>
            </a:extLst>
          </p:cNvPr>
          <p:cNvSpPr>
            <a:spLocks noGrp="1"/>
          </p:cNvSpPr>
          <p:nvPr>
            <p:ph type="sldNum" sz="quarter" idx="10"/>
          </p:nvPr>
        </p:nvSpPr>
        <p:spPr>
          <a:xfrm>
            <a:off x="9448800" y="6364289"/>
            <a:ext cx="2540000" cy="365125"/>
          </a:xfrm>
        </p:spPr>
        <p:txBody>
          <a:bodyPr/>
          <a:lstStyle>
            <a:lvl1pPr algn="ctr">
              <a:defRPr sz="500">
                <a:solidFill>
                  <a:srgbClr val="006699"/>
                </a:solidFill>
              </a:defRPr>
            </a:lvl1pPr>
          </a:lstStyle>
          <a:p>
            <a:pPr>
              <a:defRPr/>
            </a:pPr>
            <a:fld id="{2C5B05D6-313B-4838-A0F7-B7E63978E5D7}" type="slidenum">
              <a:rPr lang="en-US" altLang="en-US"/>
              <a:pPr>
                <a:defRPr/>
              </a:pPr>
              <a:t>‹#›</a:t>
            </a:fld>
            <a:endParaRPr lang="en-US" altLang="en-US"/>
          </a:p>
        </p:txBody>
      </p:sp>
    </p:spTree>
    <p:extLst>
      <p:ext uri="{BB962C8B-B14F-4D97-AF65-F5344CB8AC3E}">
        <p14:creationId xmlns:p14="http://schemas.microsoft.com/office/powerpoint/2010/main" val="2192277953"/>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38D7858-D422-43A4-BE34-2BF7B5D863BA}"/>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A53A4FF1-6D03-4DE8-9E68-230C00FC6C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C81F6D81-9575-41DF-B896-A930FA5F5AB8}"/>
              </a:ext>
            </a:extLst>
          </p:cNvPr>
          <p:cNvSpPr>
            <a:spLocks noGrp="1"/>
          </p:cNvSpPr>
          <p:nvPr>
            <p:ph type="sldNum" sz="quarter" idx="12"/>
          </p:nvPr>
        </p:nvSpPr>
        <p:spPr>
          <a:xfrm>
            <a:off x="9448800" y="6364289"/>
            <a:ext cx="2540000" cy="365125"/>
          </a:xfrm>
        </p:spPr>
        <p:txBody>
          <a:bodyPr/>
          <a:lstStyle>
            <a:lvl1pPr algn="ctr">
              <a:defRPr sz="500">
                <a:solidFill>
                  <a:srgbClr val="006699"/>
                </a:solidFill>
              </a:defRPr>
            </a:lvl1pPr>
          </a:lstStyle>
          <a:p>
            <a:pPr>
              <a:defRPr/>
            </a:pPr>
            <a:fld id="{EA394EF4-FFAF-4767-8402-5F5B17304735}" type="slidenum">
              <a:rPr lang="en-US" altLang="en-US"/>
              <a:pPr>
                <a:defRPr/>
              </a:pPr>
              <a:t>‹#›</a:t>
            </a:fld>
            <a:endParaRPr lang="en-US" altLang="en-US"/>
          </a:p>
        </p:txBody>
      </p:sp>
    </p:spTree>
    <p:extLst>
      <p:ext uri="{BB962C8B-B14F-4D97-AF65-F5344CB8AC3E}">
        <p14:creationId xmlns:p14="http://schemas.microsoft.com/office/powerpoint/2010/main" val="2517176466"/>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5C92147-67EB-4835-A8C5-5D6910698F3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443688A2-F87C-4E94-B695-0F0D469CD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16C5E27F-3516-42B5-89FA-4B93A578E5D7}"/>
              </a:ext>
            </a:extLst>
          </p:cNvPr>
          <p:cNvSpPr>
            <a:spLocks noGrp="1"/>
          </p:cNvSpPr>
          <p:nvPr>
            <p:ph type="sldNum" sz="quarter" idx="10"/>
          </p:nvPr>
        </p:nvSpPr>
        <p:spPr>
          <a:xfrm>
            <a:off x="9448800" y="6364289"/>
            <a:ext cx="2540000" cy="365125"/>
          </a:xfrm>
        </p:spPr>
        <p:txBody>
          <a:bodyPr/>
          <a:lstStyle>
            <a:lvl1pPr algn="ctr">
              <a:defRPr sz="500">
                <a:solidFill>
                  <a:srgbClr val="006699"/>
                </a:solidFill>
              </a:defRPr>
            </a:lvl1pPr>
          </a:lstStyle>
          <a:p>
            <a:pPr>
              <a:defRPr/>
            </a:pPr>
            <a:fld id="{49A25D10-B0AD-4C69-A4B5-0022540AE751}" type="slidenum">
              <a:rPr lang="en-US" altLang="en-US"/>
              <a:pPr>
                <a:defRPr/>
              </a:pPr>
              <a:t>‹#›</a:t>
            </a:fld>
            <a:endParaRPr lang="en-US" altLang="en-US"/>
          </a:p>
        </p:txBody>
      </p:sp>
    </p:spTree>
    <p:extLst>
      <p:ext uri="{BB962C8B-B14F-4D97-AF65-F5344CB8AC3E}">
        <p14:creationId xmlns:p14="http://schemas.microsoft.com/office/powerpoint/2010/main" val="39789148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865FC6-2C9F-46A9-943C-B3EF78E4A1BB}"/>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2DE06EA0-AFB4-4CAB-BA36-71EC6533AD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1987"/>
              </a:lnSpc>
              <a:defRPr sz="183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BF161C8-047E-4392-B0F6-CD295904EC05}"/>
              </a:ext>
            </a:extLst>
          </p:cNvPr>
          <p:cNvSpPr>
            <a:spLocks noGrp="1"/>
          </p:cNvSpPr>
          <p:nvPr>
            <p:ph type="sldNum" sz="quarter" idx="12"/>
          </p:nvPr>
        </p:nvSpPr>
        <p:spPr>
          <a:xfrm>
            <a:off x="9448800" y="6364289"/>
            <a:ext cx="2540000" cy="365125"/>
          </a:xfrm>
        </p:spPr>
        <p:txBody>
          <a:bodyPr/>
          <a:lstStyle>
            <a:lvl1pPr algn="ctr">
              <a:defRPr sz="500">
                <a:solidFill>
                  <a:srgbClr val="006699"/>
                </a:solidFill>
              </a:defRPr>
            </a:lvl1pPr>
          </a:lstStyle>
          <a:p>
            <a:pPr>
              <a:defRPr/>
            </a:pPr>
            <a:fld id="{CECED78C-8144-43FC-81DC-0FDA1FFD621E}" type="slidenum">
              <a:rPr lang="en-US" altLang="en-US"/>
              <a:pPr>
                <a:defRPr/>
              </a:pPr>
              <a:t>‹#›</a:t>
            </a:fld>
            <a:endParaRPr lang="en-US" altLang="en-US"/>
          </a:p>
        </p:txBody>
      </p:sp>
    </p:spTree>
    <p:extLst>
      <p:ext uri="{BB962C8B-B14F-4D97-AF65-F5344CB8AC3E}">
        <p14:creationId xmlns:p14="http://schemas.microsoft.com/office/powerpoint/2010/main" val="2110501389"/>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BA85382-437E-433E-89DE-CE9989B173E1}"/>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48AE0D9B-D724-464D-97B4-FB8694C96AB2}"/>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B9E411F7-0385-4F01-95CD-5C4A85F8EB2D}"/>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E0CE10C-7857-4079-87AB-2A5F8BEAD9E6}"/>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F0E18186-6C70-4C13-A20B-171DB3049167}"/>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8E3AD32B-1938-49A8-A557-E09FCE68F72E}"/>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a:extLst>
                <a:ext uri="{FF2B5EF4-FFF2-40B4-BE49-F238E27FC236}">
                  <a16:creationId xmlns:a16="http://schemas.microsoft.com/office/drawing/2014/main" id="{5BE3825A-F098-43EF-A8B4-CD252037F7F8}"/>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CB0549DE-12A2-428C-A2A0-B32F3FE5A791}"/>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624D593F-B696-40C2-85FB-A34F66F82994}"/>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8020744F-0BC0-406A-BA67-FA16BB1CA6BE}"/>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35DA2C7-53EC-4725-A609-9339AF65BD8F}"/>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2CB00CCB-241D-43A9-B50D-C4E7E9EF7022}"/>
              </a:ext>
            </a:extLst>
          </p:cNvPr>
          <p:cNvSpPr>
            <a:spLocks noGrp="1"/>
          </p:cNvSpPr>
          <p:nvPr>
            <p:ph type="dt" sz="half" idx="10"/>
          </p:nvPr>
        </p:nvSpPr>
        <p:spPr/>
        <p:txBody>
          <a:bodyPr/>
          <a:lstStyle>
            <a:lvl1pPr>
              <a:defRPr/>
            </a:lvl1pPr>
          </a:lstStyle>
          <a:p>
            <a:pPr>
              <a:defRPr/>
            </a:pPr>
            <a:fld id="{66EBCF9C-E356-4F2C-8078-6820FF676451}" type="datetime1">
              <a:rPr lang="en-US" smtClean="0"/>
              <a:t>3/7/2020</a:t>
            </a:fld>
            <a:endParaRPr lang="en-US" dirty="0"/>
          </a:p>
        </p:txBody>
      </p:sp>
      <p:sp>
        <p:nvSpPr>
          <p:cNvPr id="16" name="Footer Placeholder 4">
            <a:extLst>
              <a:ext uri="{FF2B5EF4-FFF2-40B4-BE49-F238E27FC236}">
                <a16:creationId xmlns:a16="http://schemas.microsoft.com/office/drawing/2014/main" id="{BB57A85D-BF4F-468A-ABBF-ED3486DD394C}"/>
              </a:ext>
            </a:extLst>
          </p:cNvPr>
          <p:cNvSpPr>
            <a:spLocks noGrp="1"/>
          </p:cNvSpPr>
          <p:nvPr>
            <p:ph type="ftr" sz="quarter" idx="11"/>
          </p:nvPr>
        </p:nvSpPr>
        <p:spPr/>
        <p:txBody>
          <a:bodyPr/>
          <a:lstStyle>
            <a:lvl1pPr>
              <a:defRPr/>
            </a:lvl1pPr>
          </a:lstStyle>
          <a:p>
            <a:pPr>
              <a:defRPr/>
            </a:pPr>
            <a:endParaRPr lang="en-US" dirty="0"/>
          </a:p>
        </p:txBody>
      </p:sp>
      <p:sp>
        <p:nvSpPr>
          <p:cNvPr id="17" name="Slide Number Placeholder 5">
            <a:extLst>
              <a:ext uri="{FF2B5EF4-FFF2-40B4-BE49-F238E27FC236}">
                <a16:creationId xmlns:a16="http://schemas.microsoft.com/office/drawing/2014/main" id="{5DD97488-AF29-4043-A0F2-57DFDA5D18E8}"/>
              </a:ext>
            </a:extLst>
          </p:cNvPr>
          <p:cNvSpPr>
            <a:spLocks noGrp="1"/>
          </p:cNvSpPr>
          <p:nvPr>
            <p:ph type="sldNum" sz="quarter" idx="12"/>
          </p:nvPr>
        </p:nvSpPr>
        <p:spPr/>
        <p:txBody>
          <a:bodyPr/>
          <a:lstStyle>
            <a:lvl1pPr>
              <a:defRPr/>
            </a:lvl1pPr>
          </a:lstStyle>
          <a:p>
            <a:pPr>
              <a:defRPr/>
            </a:pPr>
            <a:fld id="{BB877DF7-BB3A-4EAD-A5F8-8720421ECD71}" type="slidenum">
              <a:rPr lang="en-US" altLang="en-US"/>
              <a:pPr>
                <a:defRPr/>
              </a:pPr>
              <a:t>‹#›</a:t>
            </a:fld>
            <a:endParaRPr lang="en-US" altLang="en-US"/>
          </a:p>
        </p:txBody>
      </p:sp>
    </p:spTree>
    <p:extLst>
      <p:ext uri="{BB962C8B-B14F-4D97-AF65-F5344CB8AC3E}">
        <p14:creationId xmlns:p14="http://schemas.microsoft.com/office/powerpoint/2010/main" val="468448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8055CE-B865-4174-B745-6653B2305B73}"/>
              </a:ext>
            </a:extLst>
          </p:cNvPr>
          <p:cNvSpPr>
            <a:spLocks noGrp="1"/>
          </p:cNvSpPr>
          <p:nvPr>
            <p:ph type="dt" sz="half" idx="10"/>
          </p:nvPr>
        </p:nvSpPr>
        <p:spPr/>
        <p:txBody>
          <a:bodyPr/>
          <a:lstStyle>
            <a:lvl1pPr>
              <a:defRPr/>
            </a:lvl1pPr>
          </a:lstStyle>
          <a:p>
            <a:pPr>
              <a:defRPr/>
            </a:pPr>
            <a:fld id="{A27EFEA1-F88D-4496-91DF-E483DAA247F9}" type="datetime1">
              <a:rPr lang="en-US" smtClean="0"/>
              <a:t>3/7/2020</a:t>
            </a:fld>
            <a:endParaRPr lang="en-US" dirty="0"/>
          </a:p>
        </p:txBody>
      </p:sp>
      <p:sp>
        <p:nvSpPr>
          <p:cNvPr id="5" name="Footer Placeholder 4">
            <a:extLst>
              <a:ext uri="{FF2B5EF4-FFF2-40B4-BE49-F238E27FC236}">
                <a16:creationId xmlns:a16="http://schemas.microsoft.com/office/drawing/2014/main" id="{8D23EB3A-2BF5-46D2-B63A-5ACB612C358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5A6315E-BD8F-4948-868B-CDA43632C322}"/>
              </a:ext>
            </a:extLst>
          </p:cNvPr>
          <p:cNvSpPr>
            <a:spLocks noGrp="1"/>
          </p:cNvSpPr>
          <p:nvPr>
            <p:ph type="sldNum" sz="quarter" idx="12"/>
          </p:nvPr>
        </p:nvSpPr>
        <p:spPr/>
        <p:txBody>
          <a:bodyPr/>
          <a:lstStyle>
            <a:lvl1pPr>
              <a:defRPr/>
            </a:lvl1pPr>
          </a:lstStyle>
          <a:p>
            <a:pPr>
              <a:defRPr/>
            </a:pPr>
            <a:fld id="{CA641713-ECE8-482F-AEA2-0BCD980E5BEE}" type="slidenum">
              <a:rPr lang="en-US" altLang="en-US"/>
              <a:pPr>
                <a:defRPr/>
              </a:pPr>
              <a:t>‹#›</a:t>
            </a:fld>
            <a:endParaRPr lang="en-US" altLang="en-US"/>
          </a:p>
        </p:txBody>
      </p:sp>
    </p:spTree>
    <p:extLst>
      <p:ext uri="{BB962C8B-B14F-4D97-AF65-F5344CB8AC3E}">
        <p14:creationId xmlns:p14="http://schemas.microsoft.com/office/powerpoint/2010/main" val="3538918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3E6CDF-4088-45DA-8631-43D1D0E98F28}"/>
              </a:ext>
            </a:extLst>
          </p:cNvPr>
          <p:cNvSpPr>
            <a:spLocks noGrp="1"/>
          </p:cNvSpPr>
          <p:nvPr>
            <p:ph type="dt" sz="half" idx="10"/>
          </p:nvPr>
        </p:nvSpPr>
        <p:spPr/>
        <p:txBody>
          <a:bodyPr/>
          <a:lstStyle>
            <a:lvl1pPr>
              <a:defRPr/>
            </a:lvl1pPr>
          </a:lstStyle>
          <a:p>
            <a:pPr>
              <a:defRPr/>
            </a:pPr>
            <a:fld id="{09E3E639-0534-4B11-8766-4C1096511F47}" type="datetime1">
              <a:rPr lang="en-US" smtClean="0"/>
              <a:t>3/7/2020</a:t>
            </a:fld>
            <a:endParaRPr lang="en-US" dirty="0"/>
          </a:p>
        </p:txBody>
      </p:sp>
      <p:sp>
        <p:nvSpPr>
          <p:cNvPr id="5" name="Footer Placeholder 4">
            <a:extLst>
              <a:ext uri="{FF2B5EF4-FFF2-40B4-BE49-F238E27FC236}">
                <a16:creationId xmlns:a16="http://schemas.microsoft.com/office/drawing/2014/main" id="{95F4122E-DE81-4450-92D6-32229779DEF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3B6999-C3AE-4C3D-84FC-9458A505E89D}"/>
              </a:ext>
            </a:extLst>
          </p:cNvPr>
          <p:cNvSpPr>
            <a:spLocks noGrp="1"/>
          </p:cNvSpPr>
          <p:nvPr>
            <p:ph type="sldNum" sz="quarter" idx="12"/>
          </p:nvPr>
        </p:nvSpPr>
        <p:spPr/>
        <p:txBody>
          <a:bodyPr/>
          <a:lstStyle>
            <a:lvl1pPr>
              <a:defRPr/>
            </a:lvl1pPr>
          </a:lstStyle>
          <a:p>
            <a:pPr>
              <a:defRPr/>
            </a:pPr>
            <a:fld id="{1D95F444-321F-4EF7-8677-9A60FD1E2D91}" type="slidenum">
              <a:rPr lang="en-US" altLang="en-US"/>
              <a:pPr>
                <a:defRPr/>
              </a:pPr>
              <a:t>‹#›</a:t>
            </a:fld>
            <a:endParaRPr lang="en-US" altLang="en-US"/>
          </a:p>
        </p:txBody>
      </p:sp>
    </p:spTree>
    <p:extLst>
      <p:ext uri="{BB962C8B-B14F-4D97-AF65-F5344CB8AC3E}">
        <p14:creationId xmlns:p14="http://schemas.microsoft.com/office/powerpoint/2010/main" val="10052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92FACEE-A6C0-4DED-8310-9FE62874083B}"/>
              </a:ext>
            </a:extLst>
          </p:cNvPr>
          <p:cNvSpPr>
            <a:spLocks noGrp="1"/>
          </p:cNvSpPr>
          <p:nvPr>
            <p:ph type="dt" sz="half" idx="10"/>
          </p:nvPr>
        </p:nvSpPr>
        <p:spPr/>
        <p:txBody>
          <a:bodyPr/>
          <a:lstStyle>
            <a:lvl1pPr>
              <a:defRPr/>
            </a:lvl1pPr>
          </a:lstStyle>
          <a:p>
            <a:pPr>
              <a:defRPr/>
            </a:pPr>
            <a:fld id="{0A7D0061-AAF3-4591-BC73-90F8A5F56B28}" type="datetime1">
              <a:rPr lang="en-US" smtClean="0"/>
              <a:t>3/7/2020</a:t>
            </a:fld>
            <a:endParaRPr lang="en-US"/>
          </a:p>
        </p:txBody>
      </p:sp>
      <p:sp>
        <p:nvSpPr>
          <p:cNvPr id="4" name="Footer Placeholder 4">
            <a:extLst>
              <a:ext uri="{FF2B5EF4-FFF2-40B4-BE49-F238E27FC236}">
                <a16:creationId xmlns:a16="http://schemas.microsoft.com/office/drawing/2014/main" id="{B923AF58-6C16-493D-A148-1AC701471CF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16E1C8A-1107-405D-A6C6-CA296F8A0935}"/>
              </a:ext>
            </a:extLst>
          </p:cNvPr>
          <p:cNvSpPr>
            <a:spLocks noGrp="1"/>
          </p:cNvSpPr>
          <p:nvPr>
            <p:ph type="sldNum" sz="quarter" idx="12"/>
          </p:nvPr>
        </p:nvSpPr>
        <p:spPr/>
        <p:txBody>
          <a:bodyPr/>
          <a:lstStyle>
            <a:lvl1pPr>
              <a:defRPr/>
            </a:lvl1pPr>
          </a:lstStyle>
          <a:p>
            <a:pPr>
              <a:defRPr/>
            </a:pPr>
            <a:fld id="{F51EC37C-C4DD-435E-9703-63580D7994F2}" type="slidenum">
              <a:rPr lang="en-US" altLang="en-US"/>
              <a:pPr>
                <a:defRPr/>
              </a:pPr>
              <a:t>‹#›</a:t>
            </a:fld>
            <a:endParaRPr lang="en-US" altLang="en-US"/>
          </a:p>
        </p:txBody>
      </p:sp>
    </p:spTree>
    <p:extLst>
      <p:ext uri="{BB962C8B-B14F-4D97-AF65-F5344CB8AC3E}">
        <p14:creationId xmlns:p14="http://schemas.microsoft.com/office/powerpoint/2010/main" val="11572469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05E964B-3890-4F00-B0F1-2113777AD815}"/>
              </a:ext>
            </a:extLst>
          </p:cNvPr>
          <p:cNvSpPr>
            <a:spLocks noGrp="1"/>
          </p:cNvSpPr>
          <p:nvPr>
            <p:ph type="dt" sz="half" idx="10"/>
          </p:nvPr>
        </p:nvSpPr>
        <p:spPr/>
        <p:txBody>
          <a:bodyPr/>
          <a:lstStyle>
            <a:lvl1pPr>
              <a:defRPr/>
            </a:lvl1pPr>
          </a:lstStyle>
          <a:p>
            <a:pPr>
              <a:defRPr/>
            </a:pPr>
            <a:fld id="{613CF55B-5F1D-4F59-A521-97B972EC77E3}" type="datetime1">
              <a:rPr lang="en-US" smtClean="0"/>
              <a:t>3/7/2020</a:t>
            </a:fld>
            <a:endParaRPr lang="en-US" dirty="0"/>
          </a:p>
        </p:txBody>
      </p:sp>
      <p:sp>
        <p:nvSpPr>
          <p:cNvPr id="6" name="Footer Placeholder 5">
            <a:extLst>
              <a:ext uri="{FF2B5EF4-FFF2-40B4-BE49-F238E27FC236}">
                <a16:creationId xmlns:a16="http://schemas.microsoft.com/office/drawing/2014/main" id="{6D16BFF8-3793-4BE8-B0ED-7FC57C43D13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D38D7200-2143-4B5A-84A2-3C2C3B5F4230}"/>
              </a:ext>
            </a:extLst>
          </p:cNvPr>
          <p:cNvSpPr>
            <a:spLocks noGrp="1"/>
          </p:cNvSpPr>
          <p:nvPr>
            <p:ph type="sldNum" sz="quarter" idx="12"/>
          </p:nvPr>
        </p:nvSpPr>
        <p:spPr/>
        <p:txBody>
          <a:bodyPr/>
          <a:lstStyle>
            <a:lvl1pPr>
              <a:defRPr/>
            </a:lvl1pPr>
          </a:lstStyle>
          <a:p>
            <a:pPr>
              <a:defRPr/>
            </a:pPr>
            <a:fld id="{9A5B1B7F-C8E0-425D-8CEA-EEC5B679D9CF}" type="slidenum">
              <a:rPr lang="en-US" altLang="en-US"/>
              <a:pPr>
                <a:defRPr/>
              </a:pPr>
              <a:t>‹#›</a:t>
            </a:fld>
            <a:endParaRPr lang="en-US" altLang="en-US"/>
          </a:p>
        </p:txBody>
      </p:sp>
    </p:spTree>
    <p:extLst>
      <p:ext uri="{BB962C8B-B14F-4D97-AF65-F5344CB8AC3E}">
        <p14:creationId xmlns:p14="http://schemas.microsoft.com/office/powerpoint/2010/main" val="1591471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AA147EF-526C-4B95-B6B1-F4C81BC9B239}"/>
              </a:ext>
            </a:extLst>
          </p:cNvPr>
          <p:cNvSpPr>
            <a:spLocks noGrp="1"/>
          </p:cNvSpPr>
          <p:nvPr>
            <p:ph type="dt" sz="half" idx="10"/>
          </p:nvPr>
        </p:nvSpPr>
        <p:spPr/>
        <p:txBody>
          <a:bodyPr/>
          <a:lstStyle>
            <a:lvl1pPr>
              <a:defRPr/>
            </a:lvl1pPr>
          </a:lstStyle>
          <a:p>
            <a:pPr>
              <a:defRPr/>
            </a:pPr>
            <a:fld id="{1D451A81-DA45-43B8-AA86-DD3F940E2F83}" type="datetime1">
              <a:rPr lang="en-US" smtClean="0"/>
              <a:t>3/7/2020</a:t>
            </a:fld>
            <a:endParaRPr lang="en-US" dirty="0"/>
          </a:p>
        </p:txBody>
      </p:sp>
      <p:sp>
        <p:nvSpPr>
          <p:cNvPr id="8" name="Footer Placeholder 7">
            <a:extLst>
              <a:ext uri="{FF2B5EF4-FFF2-40B4-BE49-F238E27FC236}">
                <a16:creationId xmlns:a16="http://schemas.microsoft.com/office/drawing/2014/main" id="{7590FDA0-293E-483C-978A-661B7477DBF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A53FEF24-FD08-4167-8E52-774B44C11717}"/>
              </a:ext>
            </a:extLst>
          </p:cNvPr>
          <p:cNvSpPr>
            <a:spLocks noGrp="1"/>
          </p:cNvSpPr>
          <p:nvPr>
            <p:ph type="sldNum" sz="quarter" idx="12"/>
          </p:nvPr>
        </p:nvSpPr>
        <p:spPr/>
        <p:txBody>
          <a:bodyPr/>
          <a:lstStyle>
            <a:lvl1pPr>
              <a:defRPr/>
            </a:lvl1pPr>
          </a:lstStyle>
          <a:p>
            <a:pPr>
              <a:defRPr/>
            </a:pPr>
            <a:fld id="{370A63F4-F295-4F9E-BD2C-08AEB985CFA8}" type="slidenum">
              <a:rPr lang="en-US" altLang="en-US"/>
              <a:pPr>
                <a:defRPr/>
              </a:pPr>
              <a:t>‹#›</a:t>
            </a:fld>
            <a:endParaRPr lang="en-US" altLang="en-US"/>
          </a:p>
        </p:txBody>
      </p:sp>
    </p:spTree>
    <p:extLst>
      <p:ext uri="{BB962C8B-B14F-4D97-AF65-F5344CB8AC3E}">
        <p14:creationId xmlns:p14="http://schemas.microsoft.com/office/powerpoint/2010/main" val="1335034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CC54AB3-6CAA-4B01-81A3-D170E10A64D5}"/>
              </a:ext>
            </a:extLst>
          </p:cNvPr>
          <p:cNvSpPr>
            <a:spLocks noGrp="1"/>
          </p:cNvSpPr>
          <p:nvPr>
            <p:ph type="dt" sz="half" idx="10"/>
          </p:nvPr>
        </p:nvSpPr>
        <p:spPr/>
        <p:txBody>
          <a:bodyPr/>
          <a:lstStyle>
            <a:lvl1pPr>
              <a:defRPr/>
            </a:lvl1pPr>
          </a:lstStyle>
          <a:p>
            <a:pPr>
              <a:defRPr/>
            </a:pPr>
            <a:fld id="{2B097F88-3833-46B2-B635-1CA9FE47545A}" type="datetime1">
              <a:rPr lang="en-US" smtClean="0"/>
              <a:t>3/7/2020</a:t>
            </a:fld>
            <a:endParaRPr lang="en-US" dirty="0"/>
          </a:p>
        </p:txBody>
      </p:sp>
      <p:sp>
        <p:nvSpPr>
          <p:cNvPr id="4" name="Footer Placeholder 3">
            <a:extLst>
              <a:ext uri="{FF2B5EF4-FFF2-40B4-BE49-F238E27FC236}">
                <a16:creationId xmlns:a16="http://schemas.microsoft.com/office/drawing/2014/main" id="{ECD63457-07E9-4735-9764-3D0077B7DB7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19A4E2C0-7237-471E-A391-DC043F89BB1E}"/>
              </a:ext>
            </a:extLst>
          </p:cNvPr>
          <p:cNvSpPr>
            <a:spLocks noGrp="1"/>
          </p:cNvSpPr>
          <p:nvPr>
            <p:ph type="sldNum" sz="quarter" idx="12"/>
          </p:nvPr>
        </p:nvSpPr>
        <p:spPr/>
        <p:txBody>
          <a:bodyPr/>
          <a:lstStyle>
            <a:lvl1pPr>
              <a:defRPr/>
            </a:lvl1pPr>
          </a:lstStyle>
          <a:p>
            <a:pPr>
              <a:defRPr/>
            </a:pPr>
            <a:fld id="{A90B8AE8-B065-4864-AB4F-6CF84C2CF402}" type="slidenum">
              <a:rPr lang="en-US" altLang="en-US"/>
              <a:pPr>
                <a:defRPr/>
              </a:pPr>
              <a:t>‹#›</a:t>
            </a:fld>
            <a:endParaRPr lang="en-US" altLang="en-US"/>
          </a:p>
        </p:txBody>
      </p:sp>
    </p:spTree>
    <p:extLst>
      <p:ext uri="{BB962C8B-B14F-4D97-AF65-F5344CB8AC3E}">
        <p14:creationId xmlns:p14="http://schemas.microsoft.com/office/powerpoint/2010/main" val="3000956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9B016-CBE1-426C-9D6A-2B94D4941F99}"/>
              </a:ext>
            </a:extLst>
          </p:cNvPr>
          <p:cNvSpPr>
            <a:spLocks noGrp="1"/>
          </p:cNvSpPr>
          <p:nvPr>
            <p:ph type="dt" sz="half" idx="10"/>
          </p:nvPr>
        </p:nvSpPr>
        <p:spPr/>
        <p:txBody>
          <a:bodyPr/>
          <a:lstStyle>
            <a:lvl1pPr>
              <a:defRPr/>
            </a:lvl1pPr>
          </a:lstStyle>
          <a:p>
            <a:pPr>
              <a:defRPr/>
            </a:pPr>
            <a:fld id="{5445AAA3-6132-4E09-9EE0-D26753088F1F}" type="datetime1">
              <a:rPr lang="en-US" smtClean="0"/>
              <a:t>3/7/2020</a:t>
            </a:fld>
            <a:endParaRPr lang="en-US" dirty="0"/>
          </a:p>
        </p:txBody>
      </p:sp>
      <p:sp>
        <p:nvSpPr>
          <p:cNvPr id="3" name="Footer Placeholder 2">
            <a:extLst>
              <a:ext uri="{FF2B5EF4-FFF2-40B4-BE49-F238E27FC236}">
                <a16:creationId xmlns:a16="http://schemas.microsoft.com/office/drawing/2014/main" id="{5921F954-6AB6-4ABA-80EF-0ED36C538186}"/>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DF3F3B6A-F4E8-4087-AF47-A54DFF30ADBB}"/>
              </a:ext>
            </a:extLst>
          </p:cNvPr>
          <p:cNvSpPr>
            <a:spLocks noGrp="1"/>
          </p:cNvSpPr>
          <p:nvPr>
            <p:ph type="sldNum" sz="quarter" idx="12"/>
          </p:nvPr>
        </p:nvSpPr>
        <p:spPr/>
        <p:txBody>
          <a:bodyPr/>
          <a:lstStyle>
            <a:lvl1pPr>
              <a:defRPr/>
            </a:lvl1pPr>
          </a:lstStyle>
          <a:p>
            <a:pPr>
              <a:defRPr/>
            </a:pPr>
            <a:fld id="{0649D6F9-1959-4BF1-A913-DE3B6DF27E20}" type="slidenum">
              <a:rPr lang="en-US" altLang="en-US"/>
              <a:pPr>
                <a:defRPr/>
              </a:pPr>
              <a:t>‹#›</a:t>
            </a:fld>
            <a:endParaRPr lang="en-US" altLang="en-US"/>
          </a:p>
        </p:txBody>
      </p:sp>
    </p:spTree>
    <p:extLst>
      <p:ext uri="{BB962C8B-B14F-4D97-AF65-F5344CB8AC3E}">
        <p14:creationId xmlns:p14="http://schemas.microsoft.com/office/powerpoint/2010/main" val="2545039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90E55D-DE95-47F7-9E46-882B0736B40E}"/>
              </a:ext>
            </a:extLst>
          </p:cNvPr>
          <p:cNvSpPr>
            <a:spLocks noGrp="1"/>
          </p:cNvSpPr>
          <p:nvPr>
            <p:ph type="dt" sz="half" idx="10"/>
          </p:nvPr>
        </p:nvSpPr>
        <p:spPr/>
        <p:txBody>
          <a:bodyPr/>
          <a:lstStyle>
            <a:lvl1pPr>
              <a:defRPr/>
            </a:lvl1pPr>
          </a:lstStyle>
          <a:p>
            <a:pPr>
              <a:defRPr/>
            </a:pPr>
            <a:fld id="{1EE39380-045D-4058-BE5A-677392BFAA04}" type="datetime1">
              <a:rPr lang="en-US" smtClean="0"/>
              <a:t>3/7/2020</a:t>
            </a:fld>
            <a:endParaRPr lang="en-US" dirty="0"/>
          </a:p>
        </p:txBody>
      </p:sp>
      <p:sp>
        <p:nvSpPr>
          <p:cNvPr id="6" name="Footer Placeholder 5">
            <a:extLst>
              <a:ext uri="{FF2B5EF4-FFF2-40B4-BE49-F238E27FC236}">
                <a16:creationId xmlns:a16="http://schemas.microsoft.com/office/drawing/2014/main" id="{9E385285-1DD9-4CA2-83D2-FB8F8F61727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2A40376C-372B-4B6D-B55A-78B7AB9C56F3}"/>
              </a:ext>
            </a:extLst>
          </p:cNvPr>
          <p:cNvSpPr>
            <a:spLocks noGrp="1"/>
          </p:cNvSpPr>
          <p:nvPr>
            <p:ph type="sldNum" sz="quarter" idx="12"/>
          </p:nvPr>
        </p:nvSpPr>
        <p:spPr/>
        <p:txBody>
          <a:bodyPr/>
          <a:lstStyle>
            <a:lvl1pPr>
              <a:defRPr/>
            </a:lvl1pPr>
          </a:lstStyle>
          <a:p>
            <a:pPr>
              <a:defRPr/>
            </a:pPr>
            <a:fld id="{955EBA21-46FD-4627-AA8D-699AE210A6A3}" type="slidenum">
              <a:rPr lang="en-US" altLang="en-US"/>
              <a:pPr>
                <a:defRPr/>
              </a:pPr>
              <a:t>‹#›</a:t>
            </a:fld>
            <a:endParaRPr lang="en-US" altLang="en-US"/>
          </a:p>
        </p:txBody>
      </p:sp>
    </p:spTree>
    <p:extLst>
      <p:ext uri="{BB962C8B-B14F-4D97-AF65-F5344CB8AC3E}">
        <p14:creationId xmlns:p14="http://schemas.microsoft.com/office/powerpoint/2010/main" val="2259131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5">
            <a:extLst>
              <a:ext uri="{FF2B5EF4-FFF2-40B4-BE49-F238E27FC236}">
                <a16:creationId xmlns:a16="http://schemas.microsoft.com/office/drawing/2014/main" id="{DA39E73D-D862-4803-9BBF-04B30AF43859}"/>
              </a:ext>
            </a:extLst>
          </p:cNvPr>
          <p:cNvSpPr>
            <a:spLocks noGrp="1"/>
          </p:cNvSpPr>
          <p:nvPr>
            <p:ph type="ftr" sz="quarter" idx="10"/>
          </p:nvPr>
        </p:nvSpPr>
        <p:spPr/>
        <p:txBody>
          <a:bodyPr/>
          <a:lstStyle>
            <a:lvl1pPr>
              <a:defRPr/>
            </a:lvl1pPr>
          </a:lstStyle>
          <a:p>
            <a:pPr>
              <a:defRPr/>
            </a:pPr>
            <a:endParaRPr lang="en-US" dirty="0"/>
          </a:p>
        </p:txBody>
      </p:sp>
      <p:sp>
        <p:nvSpPr>
          <p:cNvPr id="6" name="Slide Number Placeholder 6">
            <a:extLst>
              <a:ext uri="{FF2B5EF4-FFF2-40B4-BE49-F238E27FC236}">
                <a16:creationId xmlns:a16="http://schemas.microsoft.com/office/drawing/2014/main" id="{DB088734-E645-4DC8-968A-EEB69ECA34F8}"/>
              </a:ext>
            </a:extLst>
          </p:cNvPr>
          <p:cNvSpPr>
            <a:spLocks noGrp="1"/>
          </p:cNvSpPr>
          <p:nvPr>
            <p:ph type="sldNum" sz="quarter" idx="11"/>
          </p:nvPr>
        </p:nvSpPr>
        <p:spPr/>
        <p:txBody>
          <a:bodyPr/>
          <a:lstStyle>
            <a:lvl1pPr>
              <a:defRPr/>
            </a:lvl1pPr>
          </a:lstStyle>
          <a:p>
            <a:pPr>
              <a:defRPr/>
            </a:pPr>
            <a:fld id="{C3F41564-ED7E-463A-B7EE-01937A7AD3ED}" type="slidenum">
              <a:rPr lang="en-US" altLang="en-US"/>
              <a:pPr>
                <a:defRPr/>
              </a:pPr>
              <a:t>‹#›</a:t>
            </a:fld>
            <a:endParaRPr lang="en-US" altLang="en-US"/>
          </a:p>
        </p:txBody>
      </p:sp>
      <p:sp>
        <p:nvSpPr>
          <p:cNvPr id="7" name="Date Placeholder 4">
            <a:extLst>
              <a:ext uri="{FF2B5EF4-FFF2-40B4-BE49-F238E27FC236}">
                <a16:creationId xmlns:a16="http://schemas.microsoft.com/office/drawing/2014/main" id="{5826C51A-53DF-463A-B6D9-F37F8E20FB73}"/>
              </a:ext>
            </a:extLst>
          </p:cNvPr>
          <p:cNvSpPr>
            <a:spLocks noGrp="1"/>
          </p:cNvSpPr>
          <p:nvPr>
            <p:ph type="dt" sz="half" idx="12"/>
          </p:nvPr>
        </p:nvSpPr>
        <p:spPr/>
        <p:txBody>
          <a:bodyPr/>
          <a:lstStyle>
            <a:lvl1pPr>
              <a:defRPr/>
            </a:lvl1pPr>
          </a:lstStyle>
          <a:p>
            <a:pPr>
              <a:defRPr/>
            </a:pPr>
            <a:fld id="{61C05A58-C13B-408A-87E2-1CC55D55A24F}" type="datetime1">
              <a:rPr lang="en-US" smtClean="0"/>
              <a:t>3/7/2020</a:t>
            </a:fld>
            <a:endParaRPr lang="en-US" dirty="0"/>
          </a:p>
        </p:txBody>
      </p:sp>
    </p:spTree>
    <p:extLst>
      <p:ext uri="{BB962C8B-B14F-4D97-AF65-F5344CB8AC3E}">
        <p14:creationId xmlns:p14="http://schemas.microsoft.com/office/powerpoint/2010/main" val="1190330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FB0D7-0D2D-48F3-B838-0B99CC9AB4C8}"/>
              </a:ext>
            </a:extLst>
          </p:cNvPr>
          <p:cNvSpPr>
            <a:spLocks noGrp="1"/>
          </p:cNvSpPr>
          <p:nvPr>
            <p:ph type="dt" sz="half" idx="10"/>
          </p:nvPr>
        </p:nvSpPr>
        <p:spPr/>
        <p:txBody>
          <a:bodyPr/>
          <a:lstStyle>
            <a:lvl1pPr>
              <a:defRPr/>
            </a:lvl1pPr>
          </a:lstStyle>
          <a:p>
            <a:pPr>
              <a:defRPr/>
            </a:pPr>
            <a:fld id="{BDB8C1C1-2D8E-4E6E-9E44-2F79B30027EF}" type="datetime1">
              <a:rPr lang="en-US" smtClean="0"/>
              <a:t>3/7/2020</a:t>
            </a:fld>
            <a:endParaRPr lang="en-US" dirty="0"/>
          </a:p>
        </p:txBody>
      </p:sp>
      <p:sp>
        <p:nvSpPr>
          <p:cNvPr id="5" name="Footer Placeholder 4">
            <a:extLst>
              <a:ext uri="{FF2B5EF4-FFF2-40B4-BE49-F238E27FC236}">
                <a16:creationId xmlns:a16="http://schemas.microsoft.com/office/drawing/2014/main" id="{3E774FB6-63BC-4B2B-9C64-F389C32C507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CB5F60C-92F4-47E1-B392-80C035250F56}"/>
              </a:ext>
            </a:extLst>
          </p:cNvPr>
          <p:cNvSpPr>
            <a:spLocks noGrp="1"/>
          </p:cNvSpPr>
          <p:nvPr>
            <p:ph type="sldNum" sz="quarter" idx="12"/>
          </p:nvPr>
        </p:nvSpPr>
        <p:spPr/>
        <p:txBody>
          <a:bodyPr/>
          <a:lstStyle>
            <a:lvl1pPr>
              <a:defRPr/>
            </a:lvl1pPr>
          </a:lstStyle>
          <a:p>
            <a:pPr>
              <a:defRPr/>
            </a:pPr>
            <a:fld id="{A20897C0-81A5-4D66-B598-BC82412F7812}" type="slidenum">
              <a:rPr lang="en-US" altLang="en-US"/>
              <a:pPr>
                <a:defRPr/>
              </a:pPr>
              <a:t>‹#›</a:t>
            </a:fld>
            <a:endParaRPr lang="en-US" altLang="en-US"/>
          </a:p>
        </p:txBody>
      </p:sp>
    </p:spTree>
    <p:extLst>
      <p:ext uri="{BB962C8B-B14F-4D97-AF65-F5344CB8AC3E}">
        <p14:creationId xmlns:p14="http://schemas.microsoft.com/office/powerpoint/2010/main" val="442640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B49F6F-6519-4BEB-BE49-37B8E4705561}"/>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6" name="TextBox 5">
            <a:extLst>
              <a:ext uri="{FF2B5EF4-FFF2-40B4-BE49-F238E27FC236}">
                <a16:creationId xmlns:a16="http://schemas.microsoft.com/office/drawing/2014/main" id="{2FC14BFF-5888-4700-83F6-AA19C616D1CE}"/>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7CF9BB0-DDB6-4F09-A07E-2219EF66088F}"/>
              </a:ext>
            </a:extLst>
          </p:cNvPr>
          <p:cNvSpPr>
            <a:spLocks noGrp="1"/>
          </p:cNvSpPr>
          <p:nvPr>
            <p:ph type="dt" sz="half" idx="14"/>
          </p:nvPr>
        </p:nvSpPr>
        <p:spPr/>
        <p:txBody>
          <a:bodyPr/>
          <a:lstStyle>
            <a:lvl1pPr>
              <a:defRPr/>
            </a:lvl1pPr>
          </a:lstStyle>
          <a:p>
            <a:pPr>
              <a:defRPr/>
            </a:pPr>
            <a:fld id="{FB859EB5-B778-4C67-AE91-0661C163E82B}" type="datetime1">
              <a:rPr lang="en-US" smtClean="0"/>
              <a:t>3/7/2020</a:t>
            </a:fld>
            <a:endParaRPr lang="en-US" dirty="0"/>
          </a:p>
        </p:txBody>
      </p:sp>
      <p:sp>
        <p:nvSpPr>
          <p:cNvPr id="8" name="Footer Placeholder 4">
            <a:extLst>
              <a:ext uri="{FF2B5EF4-FFF2-40B4-BE49-F238E27FC236}">
                <a16:creationId xmlns:a16="http://schemas.microsoft.com/office/drawing/2014/main" id="{A9F26DE0-13D0-4A5A-A08A-8C7BE58AE161}"/>
              </a:ext>
            </a:extLst>
          </p:cNvPr>
          <p:cNvSpPr>
            <a:spLocks noGrp="1"/>
          </p:cNvSpPr>
          <p:nvPr>
            <p:ph type="ftr" sz="quarter" idx="15"/>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FFCCCAD-3121-4C6E-83FA-87C0AE1DFE4C}"/>
              </a:ext>
            </a:extLst>
          </p:cNvPr>
          <p:cNvSpPr>
            <a:spLocks noGrp="1"/>
          </p:cNvSpPr>
          <p:nvPr>
            <p:ph type="sldNum" sz="quarter" idx="16"/>
          </p:nvPr>
        </p:nvSpPr>
        <p:spPr/>
        <p:txBody>
          <a:bodyPr/>
          <a:lstStyle>
            <a:lvl1pPr>
              <a:defRPr/>
            </a:lvl1pPr>
          </a:lstStyle>
          <a:p>
            <a:pPr>
              <a:defRPr/>
            </a:pPr>
            <a:fld id="{9ECB2ED1-5172-4FE7-9634-AC33A6CE0C48}" type="slidenum">
              <a:rPr lang="en-US" altLang="en-US"/>
              <a:pPr>
                <a:defRPr/>
              </a:pPr>
              <a:t>‹#›</a:t>
            </a:fld>
            <a:endParaRPr lang="en-US" altLang="en-US"/>
          </a:p>
        </p:txBody>
      </p:sp>
    </p:spTree>
    <p:extLst>
      <p:ext uri="{BB962C8B-B14F-4D97-AF65-F5344CB8AC3E}">
        <p14:creationId xmlns:p14="http://schemas.microsoft.com/office/powerpoint/2010/main" val="17900070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AF721-1E67-4F5F-BFFE-E7CAB0071A09}"/>
              </a:ext>
            </a:extLst>
          </p:cNvPr>
          <p:cNvSpPr>
            <a:spLocks noGrp="1"/>
          </p:cNvSpPr>
          <p:nvPr>
            <p:ph type="dt" sz="half" idx="10"/>
          </p:nvPr>
        </p:nvSpPr>
        <p:spPr/>
        <p:txBody>
          <a:bodyPr/>
          <a:lstStyle>
            <a:lvl1pPr>
              <a:defRPr/>
            </a:lvl1pPr>
          </a:lstStyle>
          <a:p>
            <a:pPr>
              <a:defRPr/>
            </a:pPr>
            <a:fld id="{360E855A-11CE-43BE-B8B2-66267B6591D5}" type="datetime1">
              <a:rPr lang="en-US" smtClean="0"/>
              <a:t>3/7/2020</a:t>
            </a:fld>
            <a:endParaRPr lang="en-US" dirty="0"/>
          </a:p>
        </p:txBody>
      </p:sp>
      <p:sp>
        <p:nvSpPr>
          <p:cNvPr id="5" name="Footer Placeholder 4">
            <a:extLst>
              <a:ext uri="{FF2B5EF4-FFF2-40B4-BE49-F238E27FC236}">
                <a16:creationId xmlns:a16="http://schemas.microsoft.com/office/drawing/2014/main" id="{FDEDBBDA-FFB8-4443-AFB6-169D5E30BCE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82A7A77-F25D-4283-8436-C718428FEB57}"/>
              </a:ext>
            </a:extLst>
          </p:cNvPr>
          <p:cNvSpPr>
            <a:spLocks noGrp="1"/>
          </p:cNvSpPr>
          <p:nvPr>
            <p:ph type="sldNum" sz="quarter" idx="12"/>
          </p:nvPr>
        </p:nvSpPr>
        <p:spPr/>
        <p:txBody>
          <a:bodyPr/>
          <a:lstStyle>
            <a:lvl1pPr>
              <a:defRPr/>
            </a:lvl1pPr>
          </a:lstStyle>
          <a:p>
            <a:pPr>
              <a:defRPr/>
            </a:pPr>
            <a:fld id="{380D369D-541B-462E-9D83-D61B0CE3C02A}" type="slidenum">
              <a:rPr lang="en-US" altLang="en-US"/>
              <a:pPr>
                <a:defRPr/>
              </a:pPr>
              <a:t>‹#›</a:t>
            </a:fld>
            <a:endParaRPr lang="en-US" altLang="en-US"/>
          </a:p>
        </p:txBody>
      </p:sp>
    </p:spTree>
    <p:extLst>
      <p:ext uri="{BB962C8B-B14F-4D97-AF65-F5344CB8AC3E}">
        <p14:creationId xmlns:p14="http://schemas.microsoft.com/office/powerpoint/2010/main" val="1663177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5AE5FB-5C2F-4734-8FA8-133FA88FC52B}"/>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6" name="TextBox 5">
            <a:extLst>
              <a:ext uri="{FF2B5EF4-FFF2-40B4-BE49-F238E27FC236}">
                <a16:creationId xmlns:a16="http://schemas.microsoft.com/office/drawing/2014/main" id="{C12C1520-B714-4303-ACA2-0432773FEAF2}"/>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6000">
                <a:solidFill>
                  <a:srgbClr val="9FE0F5"/>
                </a:solidFill>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A1010769-3AAB-4B80-8A10-A4BC4015BF51}"/>
              </a:ext>
            </a:extLst>
          </p:cNvPr>
          <p:cNvSpPr>
            <a:spLocks noGrp="1"/>
          </p:cNvSpPr>
          <p:nvPr>
            <p:ph type="dt" sz="half" idx="14"/>
          </p:nvPr>
        </p:nvSpPr>
        <p:spPr/>
        <p:txBody>
          <a:bodyPr/>
          <a:lstStyle>
            <a:lvl1pPr>
              <a:defRPr/>
            </a:lvl1pPr>
          </a:lstStyle>
          <a:p>
            <a:pPr>
              <a:defRPr/>
            </a:pPr>
            <a:fld id="{BD1EF669-1C4E-49E9-B756-4EF2A336B747}" type="datetime1">
              <a:rPr lang="en-US" smtClean="0"/>
              <a:t>3/7/2020</a:t>
            </a:fld>
            <a:endParaRPr lang="en-US" dirty="0"/>
          </a:p>
        </p:txBody>
      </p:sp>
      <p:sp>
        <p:nvSpPr>
          <p:cNvPr id="8" name="Footer Placeholder 4">
            <a:extLst>
              <a:ext uri="{FF2B5EF4-FFF2-40B4-BE49-F238E27FC236}">
                <a16:creationId xmlns:a16="http://schemas.microsoft.com/office/drawing/2014/main" id="{C458F671-6F89-4EA7-82D6-2E918D2D65A6}"/>
              </a:ext>
            </a:extLst>
          </p:cNvPr>
          <p:cNvSpPr>
            <a:spLocks noGrp="1"/>
          </p:cNvSpPr>
          <p:nvPr>
            <p:ph type="ftr" sz="quarter" idx="15"/>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CA420D26-5BF7-42B0-82E4-6011D41BCF53}"/>
              </a:ext>
            </a:extLst>
          </p:cNvPr>
          <p:cNvSpPr>
            <a:spLocks noGrp="1"/>
          </p:cNvSpPr>
          <p:nvPr>
            <p:ph type="sldNum" sz="quarter" idx="16"/>
          </p:nvPr>
        </p:nvSpPr>
        <p:spPr/>
        <p:txBody>
          <a:bodyPr/>
          <a:lstStyle>
            <a:lvl1pPr>
              <a:defRPr/>
            </a:lvl1pPr>
          </a:lstStyle>
          <a:p>
            <a:pPr>
              <a:defRPr/>
            </a:pPr>
            <a:fld id="{A3D51834-37B9-444A-BB3C-BB953A9C77AA}" type="slidenum">
              <a:rPr lang="en-US" altLang="en-US"/>
              <a:pPr>
                <a:defRPr/>
              </a:pPr>
              <a:t>‹#›</a:t>
            </a:fld>
            <a:endParaRPr lang="en-US" altLang="en-US"/>
          </a:p>
        </p:txBody>
      </p:sp>
    </p:spTree>
    <p:extLst>
      <p:ext uri="{BB962C8B-B14F-4D97-AF65-F5344CB8AC3E}">
        <p14:creationId xmlns:p14="http://schemas.microsoft.com/office/powerpoint/2010/main" val="239405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689C82-E9F4-4F61-8728-5F476C11D21B}"/>
              </a:ext>
            </a:extLst>
          </p:cNvPr>
          <p:cNvSpPr>
            <a:spLocks noGrp="1"/>
          </p:cNvSpPr>
          <p:nvPr>
            <p:ph type="dt" sz="half" idx="10"/>
          </p:nvPr>
        </p:nvSpPr>
        <p:spPr/>
        <p:txBody>
          <a:bodyPr/>
          <a:lstStyle>
            <a:lvl1pPr>
              <a:defRPr/>
            </a:lvl1pPr>
          </a:lstStyle>
          <a:p>
            <a:pPr>
              <a:defRPr/>
            </a:pPr>
            <a:fld id="{6AE7176D-03BA-4E03-8894-CC1F0EA60B0E}" type="datetime1">
              <a:rPr lang="en-US" smtClean="0"/>
              <a:t>3/7/2020</a:t>
            </a:fld>
            <a:endParaRPr lang="en-US"/>
          </a:p>
        </p:txBody>
      </p:sp>
      <p:sp>
        <p:nvSpPr>
          <p:cNvPr id="3" name="Footer Placeholder 4">
            <a:extLst>
              <a:ext uri="{FF2B5EF4-FFF2-40B4-BE49-F238E27FC236}">
                <a16:creationId xmlns:a16="http://schemas.microsoft.com/office/drawing/2014/main" id="{9ED05F50-5A63-4463-8446-D87802E38A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CDA5CAE-633D-434F-B824-6BBDE486AEA2}"/>
              </a:ext>
            </a:extLst>
          </p:cNvPr>
          <p:cNvSpPr>
            <a:spLocks noGrp="1"/>
          </p:cNvSpPr>
          <p:nvPr>
            <p:ph type="sldNum" sz="quarter" idx="12"/>
          </p:nvPr>
        </p:nvSpPr>
        <p:spPr/>
        <p:txBody>
          <a:bodyPr/>
          <a:lstStyle>
            <a:lvl1pPr>
              <a:defRPr/>
            </a:lvl1pPr>
          </a:lstStyle>
          <a:p>
            <a:pPr>
              <a:defRPr/>
            </a:pPr>
            <a:fld id="{64CA9459-3545-4D99-996E-989184D9F2B7}" type="slidenum">
              <a:rPr lang="en-US" altLang="en-US"/>
              <a:pPr>
                <a:defRPr/>
              </a:pPr>
              <a:t>‹#›</a:t>
            </a:fld>
            <a:endParaRPr lang="en-US" altLang="en-US"/>
          </a:p>
        </p:txBody>
      </p:sp>
    </p:spTree>
    <p:extLst>
      <p:ext uri="{BB962C8B-B14F-4D97-AF65-F5344CB8AC3E}">
        <p14:creationId xmlns:p14="http://schemas.microsoft.com/office/powerpoint/2010/main" val="287251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09566AA-EFF9-45A7-88D3-FF9C8A7DE2C3}"/>
              </a:ext>
            </a:extLst>
          </p:cNvPr>
          <p:cNvSpPr>
            <a:spLocks noGrp="1"/>
          </p:cNvSpPr>
          <p:nvPr>
            <p:ph type="dt" sz="half" idx="14"/>
          </p:nvPr>
        </p:nvSpPr>
        <p:spPr/>
        <p:txBody>
          <a:bodyPr/>
          <a:lstStyle>
            <a:lvl1pPr>
              <a:defRPr/>
            </a:lvl1pPr>
          </a:lstStyle>
          <a:p>
            <a:pPr>
              <a:defRPr/>
            </a:pPr>
            <a:fld id="{91AC444F-14F2-434A-856D-036C582EDC7F}" type="datetime1">
              <a:rPr lang="en-US" smtClean="0"/>
              <a:t>3/7/2020</a:t>
            </a:fld>
            <a:endParaRPr lang="en-US" dirty="0"/>
          </a:p>
        </p:txBody>
      </p:sp>
      <p:sp>
        <p:nvSpPr>
          <p:cNvPr id="6" name="Footer Placeholder 4">
            <a:extLst>
              <a:ext uri="{FF2B5EF4-FFF2-40B4-BE49-F238E27FC236}">
                <a16:creationId xmlns:a16="http://schemas.microsoft.com/office/drawing/2014/main" id="{5BE67AD1-8E48-4431-BBC5-3F7689F1A04A}"/>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29801ED-4898-495F-B422-1DBB050B5EAE}"/>
              </a:ext>
            </a:extLst>
          </p:cNvPr>
          <p:cNvSpPr>
            <a:spLocks noGrp="1"/>
          </p:cNvSpPr>
          <p:nvPr>
            <p:ph type="sldNum" sz="quarter" idx="16"/>
          </p:nvPr>
        </p:nvSpPr>
        <p:spPr/>
        <p:txBody>
          <a:bodyPr/>
          <a:lstStyle>
            <a:lvl1pPr>
              <a:defRPr/>
            </a:lvl1pPr>
          </a:lstStyle>
          <a:p>
            <a:pPr>
              <a:defRPr/>
            </a:pPr>
            <a:fld id="{20B767CE-FA05-4F4B-AEAB-19690BEEA2B8}" type="slidenum">
              <a:rPr lang="en-US" altLang="en-US"/>
              <a:pPr>
                <a:defRPr/>
              </a:pPr>
              <a:t>‹#›</a:t>
            </a:fld>
            <a:endParaRPr lang="en-US" altLang="en-US"/>
          </a:p>
        </p:txBody>
      </p:sp>
    </p:spTree>
    <p:extLst>
      <p:ext uri="{BB962C8B-B14F-4D97-AF65-F5344CB8AC3E}">
        <p14:creationId xmlns:p14="http://schemas.microsoft.com/office/powerpoint/2010/main" val="3322965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C8F481-00AB-4B3A-B2FD-544FD0E62331}"/>
              </a:ext>
            </a:extLst>
          </p:cNvPr>
          <p:cNvSpPr>
            <a:spLocks noGrp="1"/>
          </p:cNvSpPr>
          <p:nvPr>
            <p:ph type="dt" sz="half" idx="10"/>
          </p:nvPr>
        </p:nvSpPr>
        <p:spPr/>
        <p:txBody>
          <a:bodyPr/>
          <a:lstStyle>
            <a:lvl1pPr>
              <a:defRPr/>
            </a:lvl1pPr>
          </a:lstStyle>
          <a:p>
            <a:pPr>
              <a:defRPr/>
            </a:pPr>
            <a:fld id="{124775C9-2F2D-4F7C-B41E-A0EC20F6A062}" type="datetime1">
              <a:rPr lang="en-US" smtClean="0"/>
              <a:t>3/7/2020</a:t>
            </a:fld>
            <a:endParaRPr lang="en-US" dirty="0"/>
          </a:p>
        </p:txBody>
      </p:sp>
      <p:sp>
        <p:nvSpPr>
          <p:cNvPr id="5" name="Footer Placeholder 4">
            <a:extLst>
              <a:ext uri="{FF2B5EF4-FFF2-40B4-BE49-F238E27FC236}">
                <a16:creationId xmlns:a16="http://schemas.microsoft.com/office/drawing/2014/main" id="{6A3EAE59-CFDA-4730-A84C-3F5EA19F01D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E4E2024-5A4F-4BED-8F24-34C34EE6E123}"/>
              </a:ext>
            </a:extLst>
          </p:cNvPr>
          <p:cNvSpPr>
            <a:spLocks noGrp="1"/>
          </p:cNvSpPr>
          <p:nvPr>
            <p:ph type="sldNum" sz="quarter" idx="12"/>
          </p:nvPr>
        </p:nvSpPr>
        <p:spPr/>
        <p:txBody>
          <a:bodyPr/>
          <a:lstStyle>
            <a:lvl1pPr>
              <a:defRPr/>
            </a:lvl1pPr>
          </a:lstStyle>
          <a:p>
            <a:pPr>
              <a:defRPr/>
            </a:pPr>
            <a:fld id="{7F6AE7EF-C296-4C0D-9DF6-F36B8E5ACAF7}" type="slidenum">
              <a:rPr lang="en-US" altLang="en-US"/>
              <a:pPr>
                <a:defRPr/>
              </a:pPr>
              <a:t>‹#›</a:t>
            </a:fld>
            <a:endParaRPr lang="en-US" altLang="en-US"/>
          </a:p>
        </p:txBody>
      </p:sp>
    </p:spTree>
    <p:extLst>
      <p:ext uri="{BB962C8B-B14F-4D97-AF65-F5344CB8AC3E}">
        <p14:creationId xmlns:p14="http://schemas.microsoft.com/office/powerpoint/2010/main" val="2932541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CA75900-A5B7-4C4D-8E20-86EB22F2BAF2}"/>
              </a:ext>
            </a:extLst>
          </p:cNvPr>
          <p:cNvSpPr>
            <a:spLocks noGrp="1"/>
          </p:cNvSpPr>
          <p:nvPr>
            <p:ph type="dt" sz="half" idx="10"/>
          </p:nvPr>
        </p:nvSpPr>
        <p:spPr/>
        <p:txBody>
          <a:bodyPr/>
          <a:lstStyle>
            <a:lvl1pPr>
              <a:defRPr/>
            </a:lvl1pPr>
          </a:lstStyle>
          <a:p>
            <a:pPr>
              <a:defRPr/>
            </a:pPr>
            <a:fld id="{8F77977B-9080-43A5-A341-10D76277FBC7}" type="datetime1">
              <a:rPr lang="en-US" smtClean="0"/>
              <a:t>3/7/2020</a:t>
            </a:fld>
            <a:endParaRPr lang="en-US" dirty="0"/>
          </a:p>
        </p:txBody>
      </p:sp>
      <p:sp>
        <p:nvSpPr>
          <p:cNvPr id="5" name="Footer Placeholder 4">
            <a:extLst>
              <a:ext uri="{FF2B5EF4-FFF2-40B4-BE49-F238E27FC236}">
                <a16:creationId xmlns:a16="http://schemas.microsoft.com/office/drawing/2014/main" id="{FC55E06C-AB35-4334-B4E8-80C5D88A962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C95088F-6E1B-4C59-8022-6C616E646EDA}"/>
              </a:ext>
            </a:extLst>
          </p:cNvPr>
          <p:cNvSpPr>
            <a:spLocks noGrp="1"/>
          </p:cNvSpPr>
          <p:nvPr>
            <p:ph type="sldNum" sz="quarter" idx="12"/>
          </p:nvPr>
        </p:nvSpPr>
        <p:spPr/>
        <p:txBody>
          <a:bodyPr/>
          <a:lstStyle>
            <a:lvl1pPr>
              <a:defRPr/>
            </a:lvl1pPr>
          </a:lstStyle>
          <a:p>
            <a:pPr>
              <a:defRPr/>
            </a:pPr>
            <a:fld id="{0484F178-AB46-435E-8E21-AFE9546D9C0A}" type="slidenum">
              <a:rPr lang="en-US" altLang="en-US"/>
              <a:pPr>
                <a:defRPr/>
              </a:pPr>
              <a:t>‹#›</a:t>
            </a:fld>
            <a:endParaRPr lang="en-US" altLang="en-US"/>
          </a:p>
        </p:txBody>
      </p:sp>
    </p:spTree>
    <p:extLst>
      <p:ext uri="{BB962C8B-B14F-4D97-AF65-F5344CB8AC3E}">
        <p14:creationId xmlns:p14="http://schemas.microsoft.com/office/powerpoint/2010/main" val="5629501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4215147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738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095819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264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480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24321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93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74B57F4-7A49-42FD-A01D-87405499DD9A}"/>
              </a:ext>
            </a:extLst>
          </p:cNvPr>
          <p:cNvSpPr>
            <a:spLocks noGrp="1"/>
          </p:cNvSpPr>
          <p:nvPr>
            <p:ph type="dt" sz="half" idx="10"/>
          </p:nvPr>
        </p:nvSpPr>
        <p:spPr/>
        <p:txBody>
          <a:bodyPr/>
          <a:lstStyle>
            <a:lvl1pPr>
              <a:defRPr/>
            </a:lvl1pPr>
          </a:lstStyle>
          <a:p>
            <a:pPr>
              <a:defRPr/>
            </a:pPr>
            <a:fld id="{B50D665C-C990-4A79-8243-EF5DA4406FA5}" type="datetime1">
              <a:rPr lang="en-US" smtClean="0"/>
              <a:t>3/7/2020</a:t>
            </a:fld>
            <a:endParaRPr lang="en-US"/>
          </a:p>
        </p:txBody>
      </p:sp>
      <p:sp>
        <p:nvSpPr>
          <p:cNvPr id="6" name="Footer Placeholder 4">
            <a:extLst>
              <a:ext uri="{FF2B5EF4-FFF2-40B4-BE49-F238E27FC236}">
                <a16:creationId xmlns:a16="http://schemas.microsoft.com/office/drawing/2014/main" id="{4999D206-4A36-4DB8-AEF7-1117103755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22CED1-26A3-4AA4-A6F6-8806FAB09C05}"/>
              </a:ext>
            </a:extLst>
          </p:cNvPr>
          <p:cNvSpPr>
            <a:spLocks noGrp="1"/>
          </p:cNvSpPr>
          <p:nvPr>
            <p:ph type="sldNum" sz="quarter" idx="12"/>
          </p:nvPr>
        </p:nvSpPr>
        <p:spPr/>
        <p:txBody>
          <a:bodyPr/>
          <a:lstStyle>
            <a:lvl1pPr>
              <a:defRPr/>
            </a:lvl1pPr>
          </a:lstStyle>
          <a:p>
            <a:pPr>
              <a:defRPr/>
            </a:pPr>
            <a:fld id="{85C59A40-DD19-453E-BB4F-C13297D5374B}" type="slidenum">
              <a:rPr lang="en-US" altLang="en-US"/>
              <a:pPr>
                <a:defRPr/>
              </a:pPr>
              <a:t>‹#›</a:t>
            </a:fld>
            <a:endParaRPr lang="en-US" altLang="en-US"/>
          </a:p>
        </p:txBody>
      </p:sp>
    </p:spTree>
    <p:extLst>
      <p:ext uri="{BB962C8B-B14F-4D97-AF65-F5344CB8AC3E}">
        <p14:creationId xmlns:p14="http://schemas.microsoft.com/office/powerpoint/2010/main" val="15737632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11251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9390904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033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59803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098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905003"/>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30400" y="36576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BF4AB38-D944-422E-BE67-32DD16AC8B4C}"/>
              </a:ext>
            </a:extLst>
          </p:cNvPr>
          <p:cNvSpPr>
            <a:spLocks noGrp="1"/>
          </p:cNvSpPr>
          <p:nvPr>
            <p:ph type="dt" sz="half" idx="10"/>
          </p:nvPr>
        </p:nvSpPr>
        <p:spPr/>
        <p:txBody>
          <a:bodyPr/>
          <a:lstStyle>
            <a:lvl1pPr>
              <a:defRPr/>
            </a:lvl1pPr>
          </a:lstStyle>
          <a:p>
            <a:pPr>
              <a:defRPr/>
            </a:pPr>
            <a:fld id="{52EB553F-9FBD-43F1-B317-DA9A6E3E0D7B}" type="datetime1">
              <a:rPr lang="en-US" smtClean="0"/>
              <a:t>3/7/2020</a:t>
            </a:fld>
            <a:endParaRPr lang="en-US"/>
          </a:p>
        </p:txBody>
      </p:sp>
      <p:sp>
        <p:nvSpPr>
          <p:cNvPr id="5" name="Footer Placeholder 4">
            <a:extLst>
              <a:ext uri="{FF2B5EF4-FFF2-40B4-BE49-F238E27FC236}">
                <a16:creationId xmlns:a16="http://schemas.microsoft.com/office/drawing/2014/main" id="{B6054092-82A5-45AA-8925-043A1972E5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7FFA61-5B60-46AB-B851-0539B11EE7D1}"/>
              </a:ext>
            </a:extLst>
          </p:cNvPr>
          <p:cNvSpPr>
            <a:spLocks noGrp="1"/>
          </p:cNvSpPr>
          <p:nvPr>
            <p:ph type="sldNum" sz="quarter" idx="12"/>
          </p:nvPr>
        </p:nvSpPr>
        <p:spPr/>
        <p:txBody>
          <a:bodyPr/>
          <a:lstStyle>
            <a:lvl1pPr>
              <a:defRPr/>
            </a:lvl1pPr>
          </a:lstStyle>
          <a:p>
            <a:pPr>
              <a:defRPr/>
            </a:pPr>
            <a:fld id="{6301E435-88FC-491E-A4DD-E9F0E7C79302}" type="slidenum">
              <a:rPr lang="en-US" altLang="en-US"/>
              <a:pPr>
                <a:defRPr/>
              </a:pPr>
              <a:t>‹#›</a:t>
            </a:fld>
            <a:endParaRPr lang="en-US" altLang="en-US"/>
          </a:p>
        </p:txBody>
      </p:sp>
    </p:spTree>
    <p:extLst>
      <p:ext uri="{BB962C8B-B14F-4D97-AF65-F5344CB8AC3E}">
        <p14:creationId xmlns:p14="http://schemas.microsoft.com/office/powerpoint/2010/main" val="27250427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480800" cy="1143000"/>
          </a:xfrm>
        </p:spPr>
        <p:txBody>
          <a:bodyPr/>
          <a:lstStyle/>
          <a:p>
            <a:r>
              <a:rPr lang="en-US"/>
              <a:t>Click to edit Master title style</a:t>
            </a:r>
          </a:p>
        </p:txBody>
      </p:sp>
      <p:sp>
        <p:nvSpPr>
          <p:cNvPr id="3" name="Content Placeholder 2"/>
          <p:cNvSpPr>
            <a:spLocks noGrp="1"/>
          </p:cNvSpPr>
          <p:nvPr>
            <p:ph idx="1"/>
          </p:nvPr>
        </p:nvSpPr>
        <p:spPr>
          <a:xfrm>
            <a:off x="304800" y="1524002"/>
            <a:ext cx="11480800"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752825-EE5B-41CB-93A5-7CC2EC55EB13}"/>
              </a:ext>
            </a:extLst>
          </p:cNvPr>
          <p:cNvSpPr>
            <a:spLocks noGrp="1"/>
          </p:cNvSpPr>
          <p:nvPr>
            <p:ph type="dt" sz="half" idx="10"/>
          </p:nvPr>
        </p:nvSpPr>
        <p:spPr/>
        <p:txBody>
          <a:bodyPr/>
          <a:lstStyle>
            <a:lvl1pPr>
              <a:defRPr/>
            </a:lvl1pPr>
          </a:lstStyle>
          <a:p>
            <a:pPr>
              <a:defRPr/>
            </a:pPr>
            <a:fld id="{4918E636-AE64-49CE-9909-2E7EE5F546D3}" type="datetime1">
              <a:rPr lang="en-US" smtClean="0"/>
              <a:t>3/7/2020</a:t>
            </a:fld>
            <a:endParaRPr lang="en-US"/>
          </a:p>
        </p:txBody>
      </p:sp>
      <p:sp>
        <p:nvSpPr>
          <p:cNvPr id="5" name="Footer Placeholder 4">
            <a:extLst>
              <a:ext uri="{FF2B5EF4-FFF2-40B4-BE49-F238E27FC236}">
                <a16:creationId xmlns:a16="http://schemas.microsoft.com/office/drawing/2014/main" id="{258AFA23-2617-403D-9E74-8A944A42EE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922FF1-0ABD-4244-98DE-87F53E64A3C6}"/>
              </a:ext>
            </a:extLst>
          </p:cNvPr>
          <p:cNvSpPr>
            <a:spLocks noGrp="1"/>
          </p:cNvSpPr>
          <p:nvPr>
            <p:ph type="sldNum" sz="quarter" idx="12"/>
          </p:nvPr>
        </p:nvSpPr>
        <p:spPr/>
        <p:txBody>
          <a:bodyPr/>
          <a:lstStyle>
            <a:lvl1pPr>
              <a:defRPr/>
            </a:lvl1pPr>
          </a:lstStyle>
          <a:p>
            <a:pPr>
              <a:defRPr/>
            </a:pPr>
            <a:fld id="{521A53B4-5C73-4558-8106-7CF68349B52D}" type="slidenum">
              <a:rPr lang="en-US" altLang="en-US"/>
              <a:pPr>
                <a:defRPr/>
              </a:pPr>
              <a:t>‹#›</a:t>
            </a:fld>
            <a:endParaRPr lang="en-US" altLang="en-US"/>
          </a:p>
        </p:txBody>
      </p:sp>
    </p:spTree>
    <p:extLst>
      <p:ext uri="{BB962C8B-B14F-4D97-AF65-F5344CB8AC3E}">
        <p14:creationId xmlns:p14="http://schemas.microsoft.com/office/powerpoint/2010/main" val="1878755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590803"/>
            <a:ext cx="10363200" cy="1362075"/>
          </a:xfrm>
        </p:spPr>
        <p:txBody>
          <a:bodyPr anchor="t"/>
          <a:lstStyle>
            <a:lvl1pPr algn="l">
              <a:defRPr sz="3000" b="1" cap="all"/>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5D20C63-8882-4B39-8A7F-39E4DFAFB45C}"/>
              </a:ext>
            </a:extLst>
          </p:cNvPr>
          <p:cNvSpPr>
            <a:spLocks noGrp="1"/>
          </p:cNvSpPr>
          <p:nvPr>
            <p:ph type="dt" sz="half" idx="10"/>
          </p:nvPr>
        </p:nvSpPr>
        <p:spPr/>
        <p:txBody>
          <a:bodyPr/>
          <a:lstStyle>
            <a:lvl1pPr>
              <a:defRPr/>
            </a:lvl1pPr>
          </a:lstStyle>
          <a:p>
            <a:pPr>
              <a:defRPr/>
            </a:pPr>
            <a:fld id="{FE14EDB4-77FA-430D-A623-47BF5C114C63}" type="datetime1">
              <a:rPr lang="en-US" smtClean="0"/>
              <a:t>3/7/2020</a:t>
            </a:fld>
            <a:endParaRPr lang="en-US"/>
          </a:p>
        </p:txBody>
      </p:sp>
      <p:sp>
        <p:nvSpPr>
          <p:cNvPr id="4" name="Footer Placeholder 4">
            <a:extLst>
              <a:ext uri="{FF2B5EF4-FFF2-40B4-BE49-F238E27FC236}">
                <a16:creationId xmlns:a16="http://schemas.microsoft.com/office/drawing/2014/main" id="{4967902D-F0D1-4B5D-92A7-9E29EF49A87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BB9084-06E6-4C73-9101-8E7D2096F296}"/>
              </a:ext>
            </a:extLst>
          </p:cNvPr>
          <p:cNvSpPr>
            <a:spLocks noGrp="1"/>
          </p:cNvSpPr>
          <p:nvPr>
            <p:ph type="sldNum" sz="quarter" idx="12"/>
          </p:nvPr>
        </p:nvSpPr>
        <p:spPr/>
        <p:txBody>
          <a:bodyPr/>
          <a:lstStyle>
            <a:lvl1pPr>
              <a:defRPr/>
            </a:lvl1pPr>
          </a:lstStyle>
          <a:p>
            <a:pPr>
              <a:defRPr/>
            </a:pPr>
            <a:fld id="{FBA5406E-FED3-4EC9-8B00-19CF79140FF8}" type="slidenum">
              <a:rPr lang="en-US" altLang="en-US"/>
              <a:pPr>
                <a:defRPr/>
              </a:pPr>
              <a:t>‹#›</a:t>
            </a:fld>
            <a:endParaRPr lang="en-US" altLang="en-US"/>
          </a:p>
        </p:txBody>
      </p:sp>
    </p:spTree>
    <p:extLst>
      <p:ext uri="{BB962C8B-B14F-4D97-AF65-F5344CB8AC3E}">
        <p14:creationId xmlns:p14="http://schemas.microsoft.com/office/powerpoint/2010/main" val="2791160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464800" cy="1143000"/>
          </a:xfrm>
        </p:spPr>
        <p:txBody>
          <a:bodyPr/>
          <a:lstStyle/>
          <a:p>
            <a:r>
              <a:rPr lang="en-US"/>
              <a:t>Click to edit Master title style</a:t>
            </a:r>
          </a:p>
        </p:txBody>
      </p:sp>
      <p:sp>
        <p:nvSpPr>
          <p:cNvPr id="3" name="Content Placeholder 2"/>
          <p:cNvSpPr>
            <a:spLocks noGrp="1"/>
          </p:cNvSpPr>
          <p:nvPr>
            <p:ph sz="half" idx="1"/>
          </p:nvPr>
        </p:nvSpPr>
        <p:spPr>
          <a:xfrm>
            <a:off x="914400" y="1600203"/>
            <a:ext cx="4775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0800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2224998-819C-49EF-A188-E4A50842029F}"/>
              </a:ext>
            </a:extLst>
          </p:cNvPr>
          <p:cNvSpPr>
            <a:spLocks noGrp="1"/>
          </p:cNvSpPr>
          <p:nvPr>
            <p:ph type="dt" sz="half" idx="10"/>
          </p:nvPr>
        </p:nvSpPr>
        <p:spPr/>
        <p:txBody>
          <a:bodyPr/>
          <a:lstStyle>
            <a:lvl1pPr>
              <a:defRPr/>
            </a:lvl1pPr>
          </a:lstStyle>
          <a:p>
            <a:pPr>
              <a:defRPr/>
            </a:pPr>
            <a:fld id="{B07F7121-84F9-4BD5-9A7C-5211977EBAB4}" type="datetime1">
              <a:rPr lang="en-US" smtClean="0"/>
              <a:t>3/7/2020</a:t>
            </a:fld>
            <a:endParaRPr lang="en-US"/>
          </a:p>
        </p:txBody>
      </p:sp>
      <p:sp>
        <p:nvSpPr>
          <p:cNvPr id="6" name="Footer Placeholder 5">
            <a:extLst>
              <a:ext uri="{FF2B5EF4-FFF2-40B4-BE49-F238E27FC236}">
                <a16:creationId xmlns:a16="http://schemas.microsoft.com/office/drawing/2014/main" id="{4665F6AB-AB99-461D-B07A-38CD5B277E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D5AE6AA-3BAF-43BF-A701-735D184F8A4D}"/>
              </a:ext>
            </a:extLst>
          </p:cNvPr>
          <p:cNvSpPr>
            <a:spLocks noGrp="1"/>
          </p:cNvSpPr>
          <p:nvPr>
            <p:ph type="sldNum" sz="quarter" idx="12"/>
          </p:nvPr>
        </p:nvSpPr>
        <p:spPr/>
        <p:txBody>
          <a:bodyPr/>
          <a:lstStyle>
            <a:lvl1pPr>
              <a:defRPr/>
            </a:lvl1pPr>
          </a:lstStyle>
          <a:p>
            <a:pPr>
              <a:defRPr/>
            </a:pPr>
            <a:fld id="{695A8437-24D3-4087-A470-7EA3AF5FD19A}" type="slidenum">
              <a:rPr lang="en-US" altLang="en-US"/>
              <a:pPr>
                <a:defRPr/>
              </a:pPr>
              <a:t>‹#›</a:t>
            </a:fld>
            <a:endParaRPr lang="en-US" altLang="en-US"/>
          </a:p>
        </p:txBody>
      </p:sp>
    </p:spTree>
    <p:extLst>
      <p:ext uri="{BB962C8B-B14F-4D97-AF65-F5344CB8AC3E}">
        <p14:creationId xmlns:p14="http://schemas.microsoft.com/office/powerpoint/2010/main" val="12364155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464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89075"/>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28837"/>
            <a:ext cx="5386917" cy="3586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89075"/>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28837"/>
            <a:ext cx="5389033" cy="3586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0D22E-B8A4-4F01-ADC2-5385B7D64952}"/>
              </a:ext>
            </a:extLst>
          </p:cNvPr>
          <p:cNvSpPr>
            <a:spLocks noGrp="1"/>
          </p:cNvSpPr>
          <p:nvPr>
            <p:ph type="dt" sz="half" idx="10"/>
          </p:nvPr>
        </p:nvSpPr>
        <p:spPr/>
        <p:txBody>
          <a:bodyPr/>
          <a:lstStyle>
            <a:lvl1pPr>
              <a:defRPr/>
            </a:lvl1pPr>
          </a:lstStyle>
          <a:p>
            <a:pPr>
              <a:defRPr/>
            </a:pPr>
            <a:fld id="{B9DB0C8A-5CE4-452D-9E29-CDE93C635FE7}" type="datetime1">
              <a:rPr lang="en-US" smtClean="0"/>
              <a:t>3/7/2020</a:t>
            </a:fld>
            <a:endParaRPr lang="en-US"/>
          </a:p>
        </p:txBody>
      </p:sp>
      <p:sp>
        <p:nvSpPr>
          <p:cNvPr id="8" name="Footer Placeholder 7">
            <a:extLst>
              <a:ext uri="{FF2B5EF4-FFF2-40B4-BE49-F238E27FC236}">
                <a16:creationId xmlns:a16="http://schemas.microsoft.com/office/drawing/2014/main" id="{2254AC2E-5B4D-4C12-8EBA-553C114C29E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82C334F-DAE0-4A39-B587-F6265BC95180}"/>
              </a:ext>
            </a:extLst>
          </p:cNvPr>
          <p:cNvSpPr>
            <a:spLocks noGrp="1"/>
          </p:cNvSpPr>
          <p:nvPr>
            <p:ph type="sldNum" sz="quarter" idx="12"/>
          </p:nvPr>
        </p:nvSpPr>
        <p:spPr/>
        <p:txBody>
          <a:bodyPr/>
          <a:lstStyle>
            <a:lvl1pPr>
              <a:defRPr/>
            </a:lvl1pPr>
          </a:lstStyle>
          <a:p>
            <a:pPr>
              <a:defRPr/>
            </a:pPr>
            <a:fld id="{3A0391EA-7807-4614-9211-ECC939859E81}" type="slidenum">
              <a:rPr lang="en-US" altLang="en-US"/>
              <a:pPr>
                <a:defRPr/>
              </a:pPr>
              <a:t>‹#›</a:t>
            </a:fld>
            <a:endParaRPr lang="en-US" altLang="en-US"/>
          </a:p>
        </p:txBody>
      </p:sp>
    </p:spTree>
    <p:extLst>
      <p:ext uri="{BB962C8B-B14F-4D97-AF65-F5344CB8AC3E}">
        <p14:creationId xmlns:p14="http://schemas.microsoft.com/office/powerpoint/2010/main" val="272270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6940247A-5E15-43F9-99F9-1F50BA683760}"/>
              </a:ext>
            </a:extLst>
          </p:cNvPr>
          <p:cNvSpPr>
            <a:spLocks noGrp="1"/>
          </p:cNvSpPr>
          <p:nvPr>
            <p:ph type="dt" sz="half" idx="10"/>
          </p:nvPr>
        </p:nvSpPr>
        <p:spPr/>
        <p:txBody>
          <a:bodyPr/>
          <a:lstStyle>
            <a:lvl1pPr>
              <a:defRPr/>
            </a:lvl1pPr>
          </a:lstStyle>
          <a:p>
            <a:pPr>
              <a:defRPr/>
            </a:pPr>
            <a:fld id="{1C8B7F79-B4DC-490A-9D4C-B1F63F182038}" type="datetime1">
              <a:rPr lang="en-US" smtClean="0"/>
              <a:t>3/7/2020</a:t>
            </a:fld>
            <a:endParaRPr lang="en-US"/>
          </a:p>
        </p:txBody>
      </p:sp>
      <p:sp>
        <p:nvSpPr>
          <p:cNvPr id="6" name="Footer Placeholder 4">
            <a:extLst>
              <a:ext uri="{FF2B5EF4-FFF2-40B4-BE49-F238E27FC236}">
                <a16:creationId xmlns:a16="http://schemas.microsoft.com/office/drawing/2014/main" id="{C6AAEFB4-D007-47BC-BC94-9E3A48E3E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B1B033-2D73-4A5A-893E-FCED8A77233F}"/>
              </a:ext>
            </a:extLst>
          </p:cNvPr>
          <p:cNvSpPr>
            <a:spLocks noGrp="1"/>
          </p:cNvSpPr>
          <p:nvPr>
            <p:ph type="sldNum" sz="quarter" idx="12"/>
          </p:nvPr>
        </p:nvSpPr>
        <p:spPr/>
        <p:txBody>
          <a:bodyPr/>
          <a:lstStyle>
            <a:lvl1pPr>
              <a:defRPr/>
            </a:lvl1pPr>
          </a:lstStyle>
          <a:p>
            <a:pPr>
              <a:defRPr/>
            </a:pPr>
            <a:fld id="{A49E3C26-B605-416F-A570-58A2B66FFE2B}" type="slidenum">
              <a:rPr lang="en-US" altLang="en-US"/>
              <a:pPr>
                <a:defRPr/>
              </a:pPr>
              <a:t>‹#›</a:t>
            </a:fld>
            <a:endParaRPr lang="en-US" altLang="en-US"/>
          </a:p>
        </p:txBody>
      </p:sp>
    </p:spTree>
    <p:extLst>
      <p:ext uri="{BB962C8B-B14F-4D97-AF65-F5344CB8AC3E}">
        <p14:creationId xmlns:p14="http://schemas.microsoft.com/office/powerpoint/2010/main" val="29038990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12192000" cy="11430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8188EF9-9ECA-4D4B-9512-7709D1965933}"/>
              </a:ext>
            </a:extLst>
          </p:cNvPr>
          <p:cNvSpPr>
            <a:spLocks noGrp="1"/>
          </p:cNvSpPr>
          <p:nvPr>
            <p:ph type="dt" sz="half" idx="10"/>
          </p:nvPr>
        </p:nvSpPr>
        <p:spPr/>
        <p:txBody>
          <a:bodyPr/>
          <a:lstStyle>
            <a:lvl1pPr>
              <a:defRPr/>
            </a:lvl1pPr>
          </a:lstStyle>
          <a:p>
            <a:pPr>
              <a:defRPr/>
            </a:pPr>
            <a:fld id="{45468C58-B748-4127-B601-8278A366FC8B}" type="datetime1">
              <a:rPr lang="en-US" smtClean="0"/>
              <a:t>3/7/2020</a:t>
            </a:fld>
            <a:endParaRPr lang="en-US"/>
          </a:p>
        </p:txBody>
      </p:sp>
      <p:sp>
        <p:nvSpPr>
          <p:cNvPr id="4" name="Footer Placeholder 4">
            <a:extLst>
              <a:ext uri="{FF2B5EF4-FFF2-40B4-BE49-F238E27FC236}">
                <a16:creationId xmlns:a16="http://schemas.microsoft.com/office/drawing/2014/main" id="{36C5A2F8-25A1-4DAE-ADAE-9286516EBA4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6252E8-B9A1-43CD-BF13-F5ED1E421DC4}"/>
              </a:ext>
            </a:extLst>
          </p:cNvPr>
          <p:cNvSpPr>
            <a:spLocks noGrp="1"/>
          </p:cNvSpPr>
          <p:nvPr>
            <p:ph type="sldNum" sz="quarter" idx="12"/>
          </p:nvPr>
        </p:nvSpPr>
        <p:spPr/>
        <p:txBody>
          <a:bodyPr/>
          <a:lstStyle>
            <a:lvl1pPr>
              <a:defRPr/>
            </a:lvl1pPr>
          </a:lstStyle>
          <a:p>
            <a:pPr>
              <a:defRPr/>
            </a:pPr>
            <a:fld id="{4F19133E-B9E9-497F-AA52-B23126C11013}" type="slidenum">
              <a:rPr lang="en-US" altLang="en-US"/>
              <a:pPr>
                <a:defRPr/>
              </a:pPr>
              <a:t>‹#›</a:t>
            </a:fld>
            <a:endParaRPr lang="en-US" altLang="en-US"/>
          </a:p>
        </p:txBody>
      </p:sp>
    </p:spTree>
    <p:extLst>
      <p:ext uri="{BB962C8B-B14F-4D97-AF65-F5344CB8AC3E}">
        <p14:creationId xmlns:p14="http://schemas.microsoft.com/office/powerpoint/2010/main" val="1065945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EA1B5-45EC-4019-919A-5CF2B6AB0571}"/>
              </a:ext>
            </a:extLst>
          </p:cNvPr>
          <p:cNvSpPr>
            <a:spLocks noGrp="1"/>
          </p:cNvSpPr>
          <p:nvPr>
            <p:ph type="dt" sz="half" idx="10"/>
          </p:nvPr>
        </p:nvSpPr>
        <p:spPr/>
        <p:txBody>
          <a:bodyPr/>
          <a:lstStyle>
            <a:lvl1pPr>
              <a:defRPr/>
            </a:lvl1pPr>
          </a:lstStyle>
          <a:p>
            <a:pPr>
              <a:defRPr/>
            </a:pPr>
            <a:fld id="{DD60360A-BB0E-486B-9831-82927AF6A637}" type="datetime1">
              <a:rPr lang="en-US" smtClean="0"/>
              <a:t>3/7/2020</a:t>
            </a:fld>
            <a:endParaRPr lang="en-US"/>
          </a:p>
        </p:txBody>
      </p:sp>
      <p:sp>
        <p:nvSpPr>
          <p:cNvPr id="3" name="Footer Placeholder 2">
            <a:extLst>
              <a:ext uri="{FF2B5EF4-FFF2-40B4-BE49-F238E27FC236}">
                <a16:creationId xmlns:a16="http://schemas.microsoft.com/office/drawing/2014/main" id="{618714A4-5BEA-4168-BA23-D7E7542468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08940276-E367-4F80-AC9C-A48152B09451}"/>
              </a:ext>
            </a:extLst>
          </p:cNvPr>
          <p:cNvSpPr>
            <a:spLocks noGrp="1"/>
          </p:cNvSpPr>
          <p:nvPr>
            <p:ph type="sldNum" sz="quarter" idx="12"/>
          </p:nvPr>
        </p:nvSpPr>
        <p:spPr/>
        <p:txBody>
          <a:bodyPr/>
          <a:lstStyle>
            <a:lvl1pPr>
              <a:defRPr/>
            </a:lvl1pPr>
          </a:lstStyle>
          <a:p>
            <a:pPr>
              <a:defRPr/>
            </a:pPr>
            <a:fld id="{E2E04852-77F4-46C5-B278-E0063758CCD6}" type="slidenum">
              <a:rPr lang="en-US" altLang="en-US"/>
              <a:pPr>
                <a:defRPr/>
              </a:pPr>
              <a:t>‹#›</a:t>
            </a:fld>
            <a:endParaRPr lang="en-US" altLang="en-US"/>
          </a:p>
        </p:txBody>
      </p:sp>
    </p:spTree>
    <p:extLst>
      <p:ext uri="{BB962C8B-B14F-4D97-AF65-F5344CB8AC3E}">
        <p14:creationId xmlns:p14="http://schemas.microsoft.com/office/powerpoint/2010/main" val="8890591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1"/>
            <a:ext cx="6815667" cy="54419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2799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CD5E58CD-5CC8-40B7-88A2-4DF8C807C4DA}"/>
              </a:ext>
            </a:extLst>
          </p:cNvPr>
          <p:cNvSpPr>
            <a:spLocks noGrp="1"/>
          </p:cNvSpPr>
          <p:nvPr>
            <p:ph type="dt" sz="half" idx="10"/>
          </p:nvPr>
        </p:nvSpPr>
        <p:spPr/>
        <p:txBody>
          <a:bodyPr/>
          <a:lstStyle>
            <a:lvl1pPr>
              <a:defRPr/>
            </a:lvl1pPr>
          </a:lstStyle>
          <a:p>
            <a:pPr>
              <a:defRPr/>
            </a:pPr>
            <a:fld id="{73E22C21-D137-4C06-AFF6-2676B810B12E}" type="datetime1">
              <a:rPr lang="en-US" smtClean="0"/>
              <a:t>3/7/2020</a:t>
            </a:fld>
            <a:endParaRPr lang="en-US"/>
          </a:p>
        </p:txBody>
      </p:sp>
      <p:sp>
        <p:nvSpPr>
          <p:cNvPr id="6" name="Footer Placeholder 5">
            <a:extLst>
              <a:ext uri="{FF2B5EF4-FFF2-40B4-BE49-F238E27FC236}">
                <a16:creationId xmlns:a16="http://schemas.microsoft.com/office/drawing/2014/main" id="{94301191-4C83-40A9-BADA-4637C64607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B40AA0A-4563-4699-B524-774E0E11FA39}"/>
              </a:ext>
            </a:extLst>
          </p:cNvPr>
          <p:cNvSpPr>
            <a:spLocks noGrp="1"/>
          </p:cNvSpPr>
          <p:nvPr>
            <p:ph type="sldNum" sz="quarter" idx="12"/>
          </p:nvPr>
        </p:nvSpPr>
        <p:spPr/>
        <p:txBody>
          <a:bodyPr/>
          <a:lstStyle>
            <a:lvl1pPr>
              <a:defRPr/>
            </a:lvl1pPr>
          </a:lstStyle>
          <a:p>
            <a:pPr>
              <a:defRPr/>
            </a:pPr>
            <a:fld id="{21E7D40A-2AE0-4798-8E86-F1EBFDABA991}" type="slidenum">
              <a:rPr lang="en-US" altLang="en-US"/>
              <a:pPr>
                <a:defRPr/>
              </a:pPr>
              <a:t>‹#›</a:t>
            </a:fld>
            <a:endParaRPr lang="en-US" altLang="en-US"/>
          </a:p>
        </p:txBody>
      </p:sp>
    </p:spTree>
    <p:extLst>
      <p:ext uri="{BB962C8B-B14F-4D97-AF65-F5344CB8AC3E}">
        <p14:creationId xmlns:p14="http://schemas.microsoft.com/office/powerpoint/2010/main" val="29987277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5720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457200"/>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181600"/>
            <a:ext cx="7315200" cy="6858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ABBA2EA9-3693-43B6-90B6-14FE6CE4F3EA}"/>
              </a:ext>
            </a:extLst>
          </p:cNvPr>
          <p:cNvSpPr>
            <a:spLocks noGrp="1"/>
          </p:cNvSpPr>
          <p:nvPr>
            <p:ph type="dt" sz="half" idx="10"/>
          </p:nvPr>
        </p:nvSpPr>
        <p:spPr/>
        <p:txBody>
          <a:bodyPr/>
          <a:lstStyle>
            <a:lvl1pPr>
              <a:defRPr/>
            </a:lvl1pPr>
          </a:lstStyle>
          <a:p>
            <a:pPr>
              <a:defRPr/>
            </a:pPr>
            <a:fld id="{7EA94EEA-3812-4168-BA6E-7549FA5C1CB0}" type="datetime1">
              <a:rPr lang="en-US" smtClean="0"/>
              <a:t>3/7/2020</a:t>
            </a:fld>
            <a:endParaRPr lang="en-US"/>
          </a:p>
        </p:txBody>
      </p:sp>
      <p:sp>
        <p:nvSpPr>
          <p:cNvPr id="6" name="Footer Placeholder 5">
            <a:extLst>
              <a:ext uri="{FF2B5EF4-FFF2-40B4-BE49-F238E27FC236}">
                <a16:creationId xmlns:a16="http://schemas.microsoft.com/office/drawing/2014/main" id="{456E84AF-1278-4EBD-9F9D-C78EE6B41C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1CB222B-B10B-4AA3-9936-20E34EF96AC0}"/>
              </a:ext>
            </a:extLst>
          </p:cNvPr>
          <p:cNvSpPr>
            <a:spLocks noGrp="1"/>
          </p:cNvSpPr>
          <p:nvPr>
            <p:ph type="sldNum" sz="quarter" idx="12"/>
          </p:nvPr>
        </p:nvSpPr>
        <p:spPr/>
        <p:txBody>
          <a:bodyPr/>
          <a:lstStyle>
            <a:lvl1pPr>
              <a:defRPr/>
            </a:lvl1pPr>
          </a:lstStyle>
          <a:p>
            <a:pPr>
              <a:defRPr/>
            </a:pPr>
            <a:fld id="{4FC1BC4D-D2ED-4AB0-B1CB-729E12728383}" type="slidenum">
              <a:rPr lang="en-US" altLang="en-US"/>
              <a:pPr>
                <a:defRPr/>
              </a:pPr>
              <a:t>‹#›</a:t>
            </a:fld>
            <a:endParaRPr lang="en-US" altLang="en-US"/>
          </a:p>
        </p:txBody>
      </p:sp>
    </p:spTree>
    <p:extLst>
      <p:ext uri="{BB962C8B-B14F-4D97-AF65-F5344CB8AC3E}">
        <p14:creationId xmlns:p14="http://schemas.microsoft.com/office/powerpoint/2010/main" val="15964614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480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304800" y="1828803"/>
            <a:ext cx="11480800" cy="3763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39997-4FD8-4794-870E-036DE1D06F3B}"/>
              </a:ext>
            </a:extLst>
          </p:cNvPr>
          <p:cNvSpPr>
            <a:spLocks noGrp="1"/>
          </p:cNvSpPr>
          <p:nvPr>
            <p:ph type="dt" sz="half" idx="10"/>
          </p:nvPr>
        </p:nvSpPr>
        <p:spPr/>
        <p:txBody>
          <a:bodyPr/>
          <a:lstStyle>
            <a:lvl1pPr>
              <a:defRPr/>
            </a:lvl1pPr>
          </a:lstStyle>
          <a:p>
            <a:pPr>
              <a:defRPr/>
            </a:pPr>
            <a:fld id="{DE4C1329-0853-4F89-8C46-2B2A393E9EC9}" type="datetime1">
              <a:rPr lang="en-US" smtClean="0"/>
              <a:t>3/7/2020</a:t>
            </a:fld>
            <a:endParaRPr lang="en-US"/>
          </a:p>
        </p:txBody>
      </p:sp>
      <p:sp>
        <p:nvSpPr>
          <p:cNvPr id="5" name="Footer Placeholder 4">
            <a:extLst>
              <a:ext uri="{FF2B5EF4-FFF2-40B4-BE49-F238E27FC236}">
                <a16:creationId xmlns:a16="http://schemas.microsoft.com/office/drawing/2014/main" id="{53BF63D8-86D4-48A5-9495-7EA96A6A52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519BAE-7739-48E5-AEA0-C334802DC64A}"/>
              </a:ext>
            </a:extLst>
          </p:cNvPr>
          <p:cNvSpPr>
            <a:spLocks noGrp="1"/>
          </p:cNvSpPr>
          <p:nvPr>
            <p:ph type="sldNum" sz="quarter" idx="12"/>
          </p:nvPr>
        </p:nvSpPr>
        <p:spPr/>
        <p:txBody>
          <a:bodyPr/>
          <a:lstStyle>
            <a:lvl1pPr>
              <a:defRPr/>
            </a:lvl1pPr>
          </a:lstStyle>
          <a:p>
            <a:pPr>
              <a:defRPr/>
            </a:pPr>
            <a:fld id="{AC6513D6-539B-461E-B99D-A70D10A27435}" type="slidenum">
              <a:rPr lang="en-US" altLang="en-US"/>
              <a:pPr>
                <a:defRPr/>
              </a:pPr>
              <a:t>‹#›</a:t>
            </a:fld>
            <a:endParaRPr lang="en-US" altLang="en-US"/>
          </a:p>
        </p:txBody>
      </p:sp>
    </p:spTree>
    <p:extLst>
      <p:ext uri="{BB962C8B-B14F-4D97-AF65-F5344CB8AC3E}">
        <p14:creationId xmlns:p14="http://schemas.microsoft.com/office/powerpoint/2010/main" val="14254268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364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DF30D-28EC-48F5-8FB3-1711F11FACF6}"/>
              </a:ext>
            </a:extLst>
          </p:cNvPr>
          <p:cNvSpPr>
            <a:spLocks noGrp="1"/>
          </p:cNvSpPr>
          <p:nvPr>
            <p:ph type="dt" sz="half" idx="10"/>
          </p:nvPr>
        </p:nvSpPr>
        <p:spPr/>
        <p:txBody>
          <a:bodyPr/>
          <a:lstStyle>
            <a:lvl1pPr>
              <a:defRPr/>
            </a:lvl1pPr>
          </a:lstStyle>
          <a:p>
            <a:pPr>
              <a:defRPr/>
            </a:pPr>
            <a:fld id="{DA2FB03C-C1E5-4711-A424-7EAA32FB6278}" type="datetime1">
              <a:rPr lang="en-US" smtClean="0"/>
              <a:t>3/7/2020</a:t>
            </a:fld>
            <a:endParaRPr lang="en-US"/>
          </a:p>
        </p:txBody>
      </p:sp>
      <p:sp>
        <p:nvSpPr>
          <p:cNvPr id="5" name="Footer Placeholder 4">
            <a:extLst>
              <a:ext uri="{FF2B5EF4-FFF2-40B4-BE49-F238E27FC236}">
                <a16:creationId xmlns:a16="http://schemas.microsoft.com/office/drawing/2014/main" id="{8E386BD8-42C4-431C-830D-6A7883A1A8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418EB8-627C-4934-9E42-4C8316BA6907}"/>
              </a:ext>
            </a:extLst>
          </p:cNvPr>
          <p:cNvSpPr>
            <a:spLocks noGrp="1"/>
          </p:cNvSpPr>
          <p:nvPr>
            <p:ph type="sldNum" sz="quarter" idx="12"/>
          </p:nvPr>
        </p:nvSpPr>
        <p:spPr/>
        <p:txBody>
          <a:bodyPr/>
          <a:lstStyle>
            <a:lvl1pPr>
              <a:defRPr/>
            </a:lvl1pPr>
          </a:lstStyle>
          <a:p>
            <a:pPr>
              <a:defRPr/>
            </a:pPr>
            <a:fld id="{392C69A2-B8D1-4D0E-B123-709E52496B5B}" type="slidenum">
              <a:rPr lang="en-US" altLang="en-US"/>
              <a:pPr>
                <a:defRPr/>
              </a:pPr>
              <a:t>‹#›</a:t>
            </a:fld>
            <a:endParaRPr lang="en-US" altLang="en-US"/>
          </a:p>
        </p:txBody>
      </p:sp>
    </p:spTree>
    <p:extLst>
      <p:ext uri="{BB962C8B-B14F-4D97-AF65-F5344CB8AC3E}">
        <p14:creationId xmlns:p14="http://schemas.microsoft.com/office/powerpoint/2010/main" val="2565142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676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B28520-9CD2-4081-82CE-8F7CA47BBE33}"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35292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DF119-5971-4408-A634-AD3EF1C660B9}"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96841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69FBE-395F-408F-8810-9BE6868AE9BD}"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9730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4.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5.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6.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5.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5.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7.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43">
            <a:extLst>
              <a:ext uri="{FF2B5EF4-FFF2-40B4-BE49-F238E27FC236}">
                <a16:creationId xmlns:a16="http://schemas.microsoft.com/office/drawing/2014/main" id="{C571216F-A9EA-4CCF-91A8-583BCE35F685}"/>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654AB8A8-AF7C-4365-9BC7-ED55EF2606D2}"/>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248C3EE-3552-4E0A-AD2C-F9EBBD13EC11}"/>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4797C0F0-43E5-4F4A-8DDA-B7B71025E11A}"/>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20D3CB2B-28DF-43C4-909A-BF1C80899CCB}"/>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8E7CE6D-7560-4088-9B5A-54E78AA9D9ED}"/>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EBDBE4FA-9B17-44BB-AA61-1997086B9661}"/>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1A86924F-46F1-4249-99BC-675E4BC026BC}"/>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C59DFBB5-64E3-4C8C-917E-CAE4899BF022}"/>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894AB31-29C6-41B8-B77F-6CE13ABE97F7}"/>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7A47AA0-46C7-47B9-AF41-D5D9C84265A1}"/>
                </a:ext>
              </a:extLst>
            </p:cNvPr>
            <p:cNvSpPr/>
            <p:nvPr/>
          </p:nvSpPr>
          <p:spPr>
            <a:xfrm>
              <a:off x="0" y="4012981"/>
              <a:ext cx="44873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387" name="Title Placeholder 1">
            <a:extLst>
              <a:ext uri="{FF2B5EF4-FFF2-40B4-BE49-F238E27FC236}">
                <a16:creationId xmlns:a16="http://schemas.microsoft.com/office/drawing/2014/main" id="{A9222408-FC99-4D08-BBAE-76D7F4828790}"/>
              </a:ext>
            </a:extLst>
          </p:cNvPr>
          <p:cNvSpPr>
            <a:spLocks noGrp="1" noChangeArrowheads="1"/>
          </p:cNvSpPr>
          <p:nvPr>
            <p:ph type="title"/>
          </p:nvPr>
        </p:nvSpPr>
        <p:spPr bwMode="auto">
          <a:xfrm>
            <a:off x="677333" y="609600"/>
            <a:ext cx="859578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6388" name="Text Placeholder 2">
            <a:extLst>
              <a:ext uri="{FF2B5EF4-FFF2-40B4-BE49-F238E27FC236}">
                <a16:creationId xmlns:a16="http://schemas.microsoft.com/office/drawing/2014/main" id="{A238B5A6-DB32-40FE-99A9-A9CE3EFE9715}"/>
              </a:ext>
            </a:extLst>
          </p:cNvPr>
          <p:cNvSpPr>
            <a:spLocks noGrp="1" noChangeArrowheads="1"/>
          </p:cNvSpPr>
          <p:nvPr>
            <p:ph type="body" idx="1"/>
          </p:nvPr>
        </p:nvSpPr>
        <p:spPr bwMode="auto">
          <a:xfrm>
            <a:off x="677333" y="2160589"/>
            <a:ext cx="859578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A8B1925-FB51-4CDD-AAF7-88B95EAB3D51}"/>
              </a:ext>
            </a:extLst>
          </p:cNvPr>
          <p:cNvSpPr>
            <a:spLocks noGrp="1"/>
          </p:cNvSpPr>
          <p:nvPr>
            <p:ph type="dt" sz="half" idx="2"/>
          </p:nvPr>
        </p:nvSpPr>
        <p:spPr>
          <a:xfrm>
            <a:off x="7205134" y="6042026"/>
            <a:ext cx="91228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202CA5D4-9336-4B98-8CFA-6D0B994E05AB}" type="datetime1">
              <a:rPr lang="en-US" smtClean="0"/>
              <a:t>3/7/2020</a:t>
            </a:fld>
            <a:endParaRPr lang="en-US"/>
          </a:p>
        </p:txBody>
      </p:sp>
      <p:sp>
        <p:nvSpPr>
          <p:cNvPr id="5" name="Footer Placeholder 4">
            <a:extLst>
              <a:ext uri="{FF2B5EF4-FFF2-40B4-BE49-F238E27FC236}">
                <a16:creationId xmlns:a16="http://schemas.microsoft.com/office/drawing/2014/main" id="{144B6D91-A041-461F-B652-1AC31427CCB7}"/>
              </a:ext>
            </a:extLst>
          </p:cNvPr>
          <p:cNvSpPr>
            <a:spLocks noGrp="1"/>
          </p:cNvSpPr>
          <p:nvPr>
            <p:ph type="ftr" sz="quarter" idx="3"/>
          </p:nvPr>
        </p:nvSpPr>
        <p:spPr>
          <a:xfrm>
            <a:off x="677334" y="6042026"/>
            <a:ext cx="6297084"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AA0BE2D-614F-48F5-ADD7-7E437F890E21}"/>
              </a:ext>
            </a:extLst>
          </p:cNvPr>
          <p:cNvSpPr>
            <a:spLocks noGrp="1"/>
          </p:cNvSpPr>
          <p:nvPr>
            <p:ph type="sldNum" sz="quarter" idx="4"/>
          </p:nvPr>
        </p:nvSpPr>
        <p:spPr>
          <a:xfrm>
            <a:off x="8591551" y="6042026"/>
            <a:ext cx="681567"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chemeClr val="accent1"/>
                </a:solidFill>
              </a:defRPr>
            </a:lvl1pPr>
          </a:lstStyle>
          <a:p>
            <a:pPr>
              <a:defRPr/>
            </a:pPr>
            <a:fld id="{645178E0-637B-45C4-93BD-165D3C997594}" type="slidenum">
              <a:rPr lang="en-US" altLang="en-US"/>
              <a:pPr>
                <a:defRPr/>
              </a:pPr>
              <a:t>‹#›</a:t>
            </a:fld>
            <a:endParaRPr lang="en-US" altLang="en-US"/>
          </a:p>
        </p:txBody>
      </p:sp>
    </p:spTree>
    <p:extLst>
      <p:ext uri="{BB962C8B-B14F-4D97-AF65-F5344CB8AC3E}">
        <p14:creationId xmlns:p14="http://schemas.microsoft.com/office/powerpoint/2010/main" val="2325734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82"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8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3">
            <a:extLst>
              <a:ext uri="{FF2B5EF4-FFF2-40B4-BE49-F238E27FC236}">
                <a16:creationId xmlns:a16="http://schemas.microsoft.com/office/drawing/2014/main" id="{4E7099E5-257E-4931-AB82-C4DF5A0555E4}"/>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B646BF50-B41E-4A15-8F95-C4C6F95E55B7}"/>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E924298-3F73-48C4-B6FD-416C1138FBE8}"/>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E0F64802-BC5A-4BAD-82BB-3F3B5A8A75BC}"/>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A7C8E9CC-061A-4329-B20C-0BA2E0606964}"/>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777D041F-38CD-43EB-A3FE-5DF78EC807C2}"/>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88A9A20D-1F0B-4364-95BF-545A68EB8FA1}"/>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8614BBE9-5599-4EA7-8B7C-72E9A6DE7DC5}"/>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FA0E4978-87CA-45F0-86C2-0234DFA0E06E}"/>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556EB8D7-2794-44AC-B6F5-23D8E9E67021}"/>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00E945E-6E09-4F38-AD69-9634870E8E81}"/>
                </a:ext>
              </a:extLst>
            </p:cNvPr>
            <p:cNvSpPr/>
            <p:nvPr/>
          </p:nvSpPr>
          <p:spPr>
            <a:xfrm>
              <a:off x="0" y="4012981"/>
              <a:ext cx="44873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339" name="Title Placeholder 1">
            <a:extLst>
              <a:ext uri="{FF2B5EF4-FFF2-40B4-BE49-F238E27FC236}">
                <a16:creationId xmlns:a16="http://schemas.microsoft.com/office/drawing/2014/main" id="{476145E5-B019-4F55-8979-65BF349511E5}"/>
              </a:ext>
            </a:extLst>
          </p:cNvPr>
          <p:cNvSpPr>
            <a:spLocks noGrp="1" noChangeArrowheads="1"/>
          </p:cNvSpPr>
          <p:nvPr>
            <p:ph type="title"/>
          </p:nvPr>
        </p:nvSpPr>
        <p:spPr bwMode="auto">
          <a:xfrm>
            <a:off x="677333" y="609600"/>
            <a:ext cx="859578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4340" name="Text Placeholder 2">
            <a:extLst>
              <a:ext uri="{FF2B5EF4-FFF2-40B4-BE49-F238E27FC236}">
                <a16:creationId xmlns:a16="http://schemas.microsoft.com/office/drawing/2014/main" id="{057B98CD-A438-4013-8FA5-C3131645A76D}"/>
              </a:ext>
            </a:extLst>
          </p:cNvPr>
          <p:cNvSpPr>
            <a:spLocks noGrp="1" noChangeArrowheads="1"/>
          </p:cNvSpPr>
          <p:nvPr>
            <p:ph type="body" idx="1"/>
          </p:nvPr>
        </p:nvSpPr>
        <p:spPr bwMode="auto">
          <a:xfrm>
            <a:off x="677333" y="2160589"/>
            <a:ext cx="859578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7B07FD4-9D35-4B86-A53C-0EAACD06AF7A}"/>
              </a:ext>
            </a:extLst>
          </p:cNvPr>
          <p:cNvSpPr>
            <a:spLocks noGrp="1"/>
          </p:cNvSpPr>
          <p:nvPr>
            <p:ph type="dt" sz="half" idx="2"/>
          </p:nvPr>
        </p:nvSpPr>
        <p:spPr>
          <a:xfrm>
            <a:off x="7205134" y="6042026"/>
            <a:ext cx="91228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F9B6020-8060-42EC-90C7-6671F2241524}" type="datetime1">
              <a:rPr lang="en-US" smtClean="0"/>
              <a:t>3/7/2020</a:t>
            </a:fld>
            <a:endParaRPr lang="en-US"/>
          </a:p>
        </p:txBody>
      </p:sp>
      <p:sp>
        <p:nvSpPr>
          <p:cNvPr id="5" name="Footer Placeholder 4">
            <a:extLst>
              <a:ext uri="{FF2B5EF4-FFF2-40B4-BE49-F238E27FC236}">
                <a16:creationId xmlns:a16="http://schemas.microsoft.com/office/drawing/2014/main" id="{7A59E3EF-5B2E-4DC5-80A4-7336FBD2C9FE}"/>
              </a:ext>
            </a:extLst>
          </p:cNvPr>
          <p:cNvSpPr>
            <a:spLocks noGrp="1"/>
          </p:cNvSpPr>
          <p:nvPr>
            <p:ph type="ftr" sz="quarter" idx="3"/>
          </p:nvPr>
        </p:nvSpPr>
        <p:spPr>
          <a:xfrm>
            <a:off x="677334" y="6042026"/>
            <a:ext cx="6297084"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A48FB7E-C72E-4819-B927-AD641744D37A}"/>
              </a:ext>
            </a:extLst>
          </p:cNvPr>
          <p:cNvSpPr>
            <a:spLocks noGrp="1"/>
          </p:cNvSpPr>
          <p:nvPr>
            <p:ph type="sldNum" sz="quarter" idx="4"/>
          </p:nvPr>
        </p:nvSpPr>
        <p:spPr>
          <a:xfrm>
            <a:off x="8591551" y="6042026"/>
            <a:ext cx="681567"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chemeClr val="accent1"/>
                </a:solidFill>
              </a:defRPr>
            </a:lvl1pPr>
          </a:lstStyle>
          <a:p>
            <a:pPr>
              <a:defRPr/>
            </a:pPr>
            <a:fld id="{23E5DEE9-417F-4EA2-BC1F-620A0FB89FE5}" type="slidenum">
              <a:rPr lang="en-US" altLang="en-US"/>
              <a:pPr>
                <a:defRPr/>
              </a:pPr>
              <a:t>‹#›</a:t>
            </a:fld>
            <a:endParaRPr lang="en-US" altLang="en-US"/>
          </a:p>
        </p:txBody>
      </p:sp>
    </p:spTree>
    <p:extLst>
      <p:ext uri="{BB962C8B-B14F-4D97-AF65-F5344CB8AC3E}">
        <p14:creationId xmlns:p14="http://schemas.microsoft.com/office/powerpoint/2010/main" val="40661804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hf hdr="0" ftr="0" dt="0"/>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82"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8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43">
            <a:extLst>
              <a:ext uri="{FF2B5EF4-FFF2-40B4-BE49-F238E27FC236}">
                <a16:creationId xmlns:a16="http://schemas.microsoft.com/office/drawing/2014/main" id="{7B7A5EBE-8007-4E7D-9A8F-F8DCCD6CE2DD}"/>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A81D57FE-7337-4067-A0FE-4C0002BC2D29}"/>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2C3F3D2-A24C-4CF8-A910-5C0F0A5BA210}"/>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1A82119C-10D2-468B-92C8-EB5FD2940DED}"/>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E7F97A97-FB37-43CC-8A35-04357D0578C5}"/>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37187F8-4579-45E1-B5DD-FCF8201CD09B}"/>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AF5D51E5-E7C8-443D-BF96-7CA3DD7FF531}"/>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890AE45-3E15-470E-80C5-06D0CF6FAECF}"/>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8B2639F3-06DE-4124-B183-979246CB766F}"/>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43AE1030-542D-406F-982B-AC8B002CA973}"/>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5E0C9D9-1C66-4B9E-A75F-974DEA404390}"/>
                </a:ext>
              </a:extLst>
            </p:cNvPr>
            <p:cNvSpPr/>
            <p:nvPr/>
          </p:nvSpPr>
          <p:spPr>
            <a:xfrm>
              <a:off x="0" y="4012981"/>
              <a:ext cx="44873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363" name="Title Placeholder 1">
            <a:extLst>
              <a:ext uri="{FF2B5EF4-FFF2-40B4-BE49-F238E27FC236}">
                <a16:creationId xmlns:a16="http://schemas.microsoft.com/office/drawing/2014/main" id="{9D0FCA9C-C5A9-411E-925D-DE754F796710}"/>
              </a:ext>
            </a:extLst>
          </p:cNvPr>
          <p:cNvSpPr>
            <a:spLocks noGrp="1" noChangeArrowheads="1"/>
          </p:cNvSpPr>
          <p:nvPr>
            <p:ph type="title"/>
          </p:nvPr>
        </p:nvSpPr>
        <p:spPr bwMode="auto">
          <a:xfrm>
            <a:off x="677333" y="609600"/>
            <a:ext cx="859578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5364" name="Text Placeholder 2">
            <a:extLst>
              <a:ext uri="{FF2B5EF4-FFF2-40B4-BE49-F238E27FC236}">
                <a16:creationId xmlns:a16="http://schemas.microsoft.com/office/drawing/2014/main" id="{677AF7D8-71FF-43B8-849A-059634C9138E}"/>
              </a:ext>
            </a:extLst>
          </p:cNvPr>
          <p:cNvSpPr>
            <a:spLocks noGrp="1" noChangeArrowheads="1"/>
          </p:cNvSpPr>
          <p:nvPr>
            <p:ph type="body" idx="1"/>
          </p:nvPr>
        </p:nvSpPr>
        <p:spPr bwMode="auto">
          <a:xfrm>
            <a:off x="677333" y="2160589"/>
            <a:ext cx="859578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7D4A15-D97E-45B1-853E-B3E738B03F59}"/>
              </a:ext>
            </a:extLst>
          </p:cNvPr>
          <p:cNvSpPr>
            <a:spLocks noGrp="1"/>
          </p:cNvSpPr>
          <p:nvPr>
            <p:ph type="dt" sz="half" idx="2"/>
          </p:nvPr>
        </p:nvSpPr>
        <p:spPr>
          <a:xfrm>
            <a:off x="7205134" y="6042026"/>
            <a:ext cx="91228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288412B1-8826-4DE9-A40A-DC97C589CF2E}" type="datetime1">
              <a:rPr lang="en-US" smtClean="0"/>
              <a:t>3/7/2020</a:t>
            </a:fld>
            <a:endParaRPr lang="en-US" dirty="0"/>
          </a:p>
        </p:txBody>
      </p:sp>
      <p:sp>
        <p:nvSpPr>
          <p:cNvPr id="5" name="Footer Placeholder 4">
            <a:extLst>
              <a:ext uri="{FF2B5EF4-FFF2-40B4-BE49-F238E27FC236}">
                <a16:creationId xmlns:a16="http://schemas.microsoft.com/office/drawing/2014/main" id="{82BA34D7-1CD8-4BBE-8610-03F70F3B6859}"/>
              </a:ext>
            </a:extLst>
          </p:cNvPr>
          <p:cNvSpPr>
            <a:spLocks noGrp="1"/>
          </p:cNvSpPr>
          <p:nvPr>
            <p:ph type="ftr" sz="quarter" idx="3"/>
          </p:nvPr>
        </p:nvSpPr>
        <p:spPr>
          <a:xfrm>
            <a:off x="677334" y="6042026"/>
            <a:ext cx="6297084"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3E0A901-FCA9-41B8-9B77-145EAEDB44EC}"/>
              </a:ext>
            </a:extLst>
          </p:cNvPr>
          <p:cNvSpPr>
            <a:spLocks noGrp="1"/>
          </p:cNvSpPr>
          <p:nvPr>
            <p:ph type="sldNum" sz="quarter" idx="4"/>
          </p:nvPr>
        </p:nvSpPr>
        <p:spPr>
          <a:xfrm>
            <a:off x="8591551" y="6042026"/>
            <a:ext cx="681567"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chemeClr val="accent1"/>
                </a:solidFill>
              </a:defRPr>
            </a:lvl1pPr>
          </a:lstStyle>
          <a:p>
            <a:pPr>
              <a:defRPr/>
            </a:pPr>
            <a:fld id="{B6F90381-6862-46F4-8974-D58946CBD890}" type="slidenum">
              <a:rPr lang="en-US" altLang="en-US"/>
              <a:pPr>
                <a:defRPr/>
              </a:pPr>
              <a:t>‹#›</a:t>
            </a:fld>
            <a:endParaRPr lang="en-US" altLang="en-US"/>
          </a:p>
        </p:txBody>
      </p:sp>
    </p:spTree>
    <p:extLst>
      <p:ext uri="{BB962C8B-B14F-4D97-AF65-F5344CB8AC3E}">
        <p14:creationId xmlns:p14="http://schemas.microsoft.com/office/powerpoint/2010/main" val="317581918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hdr="0" ftr="0" dt="0"/>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82"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8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10">
            <a:extLst>
              <a:ext uri="{FF2B5EF4-FFF2-40B4-BE49-F238E27FC236}">
                <a16:creationId xmlns:a16="http://schemas.microsoft.com/office/drawing/2014/main" id="{184111BB-E313-4152-A91F-43ACEAC891F1}"/>
              </a:ext>
            </a:extLst>
          </p:cNvPr>
          <p:cNvSpPr txBox="1">
            <a:spLocks noChangeArrowheads="1"/>
          </p:cNvSpPr>
          <p:nvPr/>
        </p:nvSpPr>
        <p:spPr bwMode="auto">
          <a:xfrm>
            <a:off x="11684001" y="6507164"/>
            <a:ext cx="486833" cy="230187"/>
          </a:xfrm>
          <a:prstGeom prst="rect">
            <a:avLst/>
          </a:prstGeom>
          <a:noFill/>
          <a:ln>
            <a:noFill/>
          </a:ln>
          <a:effectLst>
            <a:outerShdw dist="28398" dir="12393903" algn="ctr" rotWithShape="0">
              <a:schemeClr val="tx1">
                <a:alpha val="50000"/>
              </a:schemeClr>
            </a:outerShdw>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900" dirty="0"/>
          </a:p>
        </p:txBody>
      </p:sp>
      <p:sp>
        <p:nvSpPr>
          <p:cNvPr id="8195" name="Text Box 11">
            <a:extLst>
              <a:ext uri="{FF2B5EF4-FFF2-40B4-BE49-F238E27FC236}">
                <a16:creationId xmlns:a16="http://schemas.microsoft.com/office/drawing/2014/main" id="{E1F7D649-595B-416C-8877-B1776AAD91E5}"/>
              </a:ext>
            </a:extLst>
          </p:cNvPr>
          <p:cNvSpPr txBox="1">
            <a:spLocks noChangeArrowheads="1"/>
          </p:cNvSpPr>
          <p:nvPr/>
        </p:nvSpPr>
        <p:spPr bwMode="auto">
          <a:xfrm>
            <a:off x="11277601" y="6248400"/>
            <a:ext cx="690033" cy="23018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99DDD9AC-11E0-461E-825F-D2783726E03B}" type="slidenum">
              <a:rPr lang="en-US" altLang="en-US" sz="900" smtClean="0">
                <a:solidFill>
                  <a:srgbClr val="002060"/>
                </a:solidFill>
                <a:latin typeface="Tahoma" panose="020B0604030504040204" pitchFamily="34" charset="0"/>
              </a:rPr>
              <a:pPr>
                <a:defRPr/>
              </a:pPr>
              <a:t>‹#›</a:t>
            </a:fld>
            <a:endParaRPr lang="en-US" altLang="en-US" sz="900">
              <a:solidFill>
                <a:srgbClr val="002060"/>
              </a:solidFill>
              <a:latin typeface="Tahoma" panose="020B0604030504040204" pitchFamily="34" charset="0"/>
            </a:endParaRPr>
          </a:p>
        </p:txBody>
      </p:sp>
      <p:sp>
        <p:nvSpPr>
          <p:cNvPr id="9220" name="Line 22">
            <a:extLst>
              <a:ext uri="{FF2B5EF4-FFF2-40B4-BE49-F238E27FC236}">
                <a16:creationId xmlns:a16="http://schemas.microsoft.com/office/drawing/2014/main" id="{223C56F5-82EB-42D5-A761-4948972E8E5B}"/>
              </a:ext>
            </a:extLst>
          </p:cNvPr>
          <p:cNvSpPr>
            <a:spLocks noChangeShapeType="1"/>
          </p:cNvSpPr>
          <p:nvPr/>
        </p:nvSpPr>
        <p:spPr bwMode="auto">
          <a:xfrm rot="5400000">
            <a:off x="-2513541" y="3427942"/>
            <a:ext cx="6858000" cy="2117"/>
          </a:xfrm>
          <a:prstGeom prst="line">
            <a:avLst/>
          </a:prstGeom>
          <a:noFill/>
          <a:ln w="76200" cmpd="tri">
            <a:solidFill>
              <a:srgbClr val="FF2B15"/>
            </a:solidFill>
            <a:round/>
            <a:headEnd/>
            <a:tailEnd/>
          </a:ln>
        </p:spPr>
        <p:txBody>
          <a:bodyPr/>
          <a:lstStyle/>
          <a:p>
            <a:pPr>
              <a:defRPr/>
            </a:pPr>
            <a:endParaRPr lang="en-US" sz="1350"/>
          </a:p>
        </p:txBody>
      </p:sp>
      <p:sp>
        <p:nvSpPr>
          <p:cNvPr id="8197" name="Rectangle 23">
            <a:extLst>
              <a:ext uri="{FF2B5EF4-FFF2-40B4-BE49-F238E27FC236}">
                <a16:creationId xmlns:a16="http://schemas.microsoft.com/office/drawing/2014/main" id="{8BB53050-1C7F-4A27-A274-95DD2262254F}"/>
              </a:ext>
            </a:extLst>
          </p:cNvPr>
          <p:cNvSpPr>
            <a:spLocks noChangeArrowheads="1"/>
          </p:cNvSpPr>
          <p:nvPr/>
        </p:nvSpPr>
        <p:spPr bwMode="auto">
          <a:xfrm rot="5400000">
            <a:off x="-3022600" y="3022600"/>
            <a:ext cx="6858000" cy="812800"/>
          </a:xfrm>
          <a:prstGeom prst="rect">
            <a:avLst/>
          </a:prstGeom>
          <a:solidFill>
            <a:srgbClr val="002060"/>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dirty="0"/>
          </a:p>
        </p:txBody>
      </p:sp>
      <p:sp>
        <p:nvSpPr>
          <p:cNvPr id="8198" name="Rectangle 24">
            <a:extLst>
              <a:ext uri="{FF2B5EF4-FFF2-40B4-BE49-F238E27FC236}">
                <a16:creationId xmlns:a16="http://schemas.microsoft.com/office/drawing/2014/main" id="{01C4F3CF-B31B-4BA4-B844-D4C5397577B2}"/>
              </a:ext>
            </a:extLst>
          </p:cNvPr>
          <p:cNvSpPr>
            <a:spLocks noChangeArrowheads="1"/>
          </p:cNvSpPr>
          <p:nvPr/>
        </p:nvSpPr>
        <p:spPr bwMode="auto">
          <a:xfrm>
            <a:off x="812800" y="6667500"/>
            <a:ext cx="11379200" cy="190500"/>
          </a:xfrm>
          <a:prstGeom prst="rect">
            <a:avLst/>
          </a:prstGeom>
          <a:solidFill>
            <a:srgbClr val="FF2B15"/>
          </a:solidFill>
          <a:ln w="9525">
            <a:solidFill>
              <a:srgbClr val="FF2B15"/>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350" dirty="0"/>
          </a:p>
        </p:txBody>
      </p:sp>
      <p:sp>
        <p:nvSpPr>
          <p:cNvPr id="9223" name="Line 39">
            <a:extLst>
              <a:ext uri="{FF2B5EF4-FFF2-40B4-BE49-F238E27FC236}">
                <a16:creationId xmlns:a16="http://schemas.microsoft.com/office/drawing/2014/main" id="{76169B35-397E-40B0-8E85-8C240C3C79F0}"/>
              </a:ext>
            </a:extLst>
          </p:cNvPr>
          <p:cNvSpPr>
            <a:spLocks noChangeShapeType="1"/>
          </p:cNvSpPr>
          <p:nvPr userDrawn="1"/>
        </p:nvSpPr>
        <p:spPr bwMode="auto">
          <a:xfrm>
            <a:off x="1136652" y="1143000"/>
            <a:ext cx="10850033" cy="0"/>
          </a:xfrm>
          <a:prstGeom prst="line">
            <a:avLst/>
          </a:prstGeom>
          <a:noFill/>
          <a:ln w="57150" cmpd="thinThick">
            <a:solidFill>
              <a:srgbClr val="FF3300"/>
            </a:solidFill>
            <a:round/>
            <a:headEnd/>
            <a:tailEnd/>
          </a:ln>
        </p:spPr>
        <p:txBody>
          <a:bodyPr>
            <a:spAutoFit/>
          </a:bodyPr>
          <a:lstStyle/>
          <a:p>
            <a:pPr>
              <a:defRPr/>
            </a:pPr>
            <a:endParaRPr lang="en-US" sz="1350"/>
          </a:p>
        </p:txBody>
      </p:sp>
    </p:spTree>
    <p:extLst>
      <p:ext uri="{BB962C8B-B14F-4D97-AF65-F5344CB8AC3E}">
        <p14:creationId xmlns:p14="http://schemas.microsoft.com/office/powerpoint/2010/main" val="122772488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82636776-73B7-446E-AB34-A510DE928A07}"/>
              </a:ext>
            </a:extLst>
          </p:cNvPr>
          <p:cNvSpPr>
            <a:spLocks noGrp="1" noChangeArrowheads="1"/>
          </p:cNvSpPr>
          <p:nvPr>
            <p:ph type="title"/>
          </p:nvPr>
        </p:nvSpPr>
        <p:spPr bwMode="auto">
          <a:xfrm>
            <a:off x="304800" y="1066800"/>
            <a:ext cx="1148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a:extLst>
              <a:ext uri="{FF2B5EF4-FFF2-40B4-BE49-F238E27FC236}">
                <a16:creationId xmlns:a16="http://schemas.microsoft.com/office/drawing/2014/main" id="{EF758C54-78BB-47DA-A8CB-4AB440B42909}"/>
              </a:ext>
            </a:extLst>
          </p:cNvPr>
          <p:cNvSpPr>
            <a:spLocks noGrp="1" noChangeArrowheads="1"/>
          </p:cNvSpPr>
          <p:nvPr>
            <p:ph type="body" idx="1"/>
          </p:nvPr>
        </p:nvSpPr>
        <p:spPr bwMode="auto">
          <a:xfrm>
            <a:off x="304800" y="2362201"/>
            <a:ext cx="114808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1E5BC6D-9A1D-4F01-8E70-4FFBF1508E7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61B238F-391B-4B57-915B-5BAE9BA796E5}" type="datetime1">
              <a:rPr lang="en-US" smtClean="0"/>
              <a:t>3/7/2020</a:t>
            </a:fld>
            <a:endParaRPr lang="en-US"/>
          </a:p>
        </p:txBody>
      </p:sp>
      <p:sp>
        <p:nvSpPr>
          <p:cNvPr id="5" name="Footer Placeholder 4">
            <a:extLst>
              <a:ext uri="{FF2B5EF4-FFF2-40B4-BE49-F238E27FC236}">
                <a16:creationId xmlns:a16="http://schemas.microsoft.com/office/drawing/2014/main" id="{5E74B6A8-329A-4C0F-AEC5-3F6A211935D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A2DD2A6-901F-46C7-A737-606D348004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FA0"/>
                </a:solidFill>
              </a:defRPr>
            </a:lvl1pPr>
          </a:lstStyle>
          <a:p>
            <a:pPr>
              <a:defRPr/>
            </a:pPr>
            <a:fld id="{35C06833-E3CB-40C7-AA21-85454B5BF752}" type="slidenum">
              <a:rPr lang="en-US" altLang="en-US"/>
              <a:pPr>
                <a:defRPr/>
              </a:pPr>
              <a:t>‹#›</a:t>
            </a:fld>
            <a:endParaRPr lang="en-US" altLang="en-US"/>
          </a:p>
        </p:txBody>
      </p:sp>
    </p:spTree>
    <p:extLst>
      <p:ext uri="{BB962C8B-B14F-4D97-AF65-F5344CB8AC3E}">
        <p14:creationId xmlns:p14="http://schemas.microsoft.com/office/powerpoint/2010/main" val="172728898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ctr" rtl="0" eaLnBrk="0" fontAlgn="base" hangingPunct="0">
        <a:spcBef>
          <a:spcPct val="0"/>
        </a:spcBef>
        <a:spcAft>
          <a:spcPct val="0"/>
        </a:spcAft>
        <a:defRPr sz="3300" b="1" kern="1200">
          <a:solidFill>
            <a:schemeClr val="tx1"/>
          </a:solidFill>
          <a:latin typeface="+mj-lt"/>
          <a:ea typeface="+mj-ea"/>
          <a:cs typeface="+mj-cs"/>
        </a:defRPr>
      </a:lvl1pPr>
      <a:lvl2pPr algn="ctr" rtl="0" eaLnBrk="0" fontAlgn="base" hangingPunct="0">
        <a:spcBef>
          <a:spcPct val="0"/>
        </a:spcBef>
        <a:spcAft>
          <a:spcPct val="0"/>
        </a:spcAft>
        <a:defRPr sz="3300" b="1">
          <a:solidFill>
            <a:schemeClr val="tx1"/>
          </a:solidFill>
          <a:latin typeface="Times" panose="02020603050405020304" pitchFamily="18" charset="0"/>
        </a:defRPr>
      </a:lvl2pPr>
      <a:lvl3pPr algn="ctr" rtl="0" eaLnBrk="0" fontAlgn="base" hangingPunct="0">
        <a:spcBef>
          <a:spcPct val="0"/>
        </a:spcBef>
        <a:spcAft>
          <a:spcPct val="0"/>
        </a:spcAft>
        <a:defRPr sz="3300" b="1">
          <a:solidFill>
            <a:schemeClr val="tx1"/>
          </a:solidFill>
          <a:latin typeface="Times" panose="02020603050405020304" pitchFamily="18" charset="0"/>
        </a:defRPr>
      </a:lvl3pPr>
      <a:lvl4pPr algn="ctr" rtl="0" eaLnBrk="0" fontAlgn="base" hangingPunct="0">
        <a:spcBef>
          <a:spcPct val="0"/>
        </a:spcBef>
        <a:spcAft>
          <a:spcPct val="0"/>
        </a:spcAft>
        <a:defRPr sz="3300" b="1">
          <a:solidFill>
            <a:schemeClr val="tx1"/>
          </a:solidFill>
          <a:latin typeface="Times" panose="02020603050405020304" pitchFamily="18" charset="0"/>
        </a:defRPr>
      </a:lvl4pPr>
      <a:lvl5pPr algn="ctr" rtl="0" eaLnBrk="0" fontAlgn="base" hangingPunct="0">
        <a:spcBef>
          <a:spcPct val="0"/>
        </a:spcBef>
        <a:spcAft>
          <a:spcPct val="0"/>
        </a:spcAft>
        <a:defRPr sz="3300" b="1">
          <a:solidFill>
            <a:schemeClr val="tx1"/>
          </a:solidFill>
          <a:latin typeface="Times" panose="02020603050405020304" pitchFamily="18" charset="0"/>
        </a:defRPr>
      </a:lvl5pPr>
      <a:lvl6pPr marL="342900" algn="ctr" rtl="0" fontAlgn="base">
        <a:spcBef>
          <a:spcPct val="0"/>
        </a:spcBef>
        <a:spcAft>
          <a:spcPct val="0"/>
        </a:spcAft>
        <a:defRPr sz="3300" b="1">
          <a:solidFill>
            <a:schemeClr val="tx1"/>
          </a:solidFill>
          <a:latin typeface="Times" panose="02020603050405020304" pitchFamily="18" charset="0"/>
        </a:defRPr>
      </a:lvl6pPr>
      <a:lvl7pPr marL="685800" algn="ctr" rtl="0" fontAlgn="base">
        <a:spcBef>
          <a:spcPct val="0"/>
        </a:spcBef>
        <a:spcAft>
          <a:spcPct val="0"/>
        </a:spcAft>
        <a:defRPr sz="3300" b="1">
          <a:solidFill>
            <a:schemeClr val="tx1"/>
          </a:solidFill>
          <a:latin typeface="Times" panose="02020603050405020304" pitchFamily="18" charset="0"/>
        </a:defRPr>
      </a:lvl7pPr>
      <a:lvl8pPr marL="1028700" algn="ctr" rtl="0" fontAlgn="base">
        <a:spcBef>
          <a:spcPct val="0"/>
        </a:spcBef>
        <a:spcAft>
          <a:spcPct val="0"/>
        </a:spcAft>
        <a:defRPr sz="3300" b="1">
          <a:solidFill>
            <a:schemeClr val="tx1"/>
          </a:solidFill>
          <a:latin typeface="Times" panose="02020603050405020304" pitchFamily="18" charset="0"/>
        </a:defRPr>
      </a:lvl8pPr>
      <a:lvl9pPr marL="1371600" algn="ctr" rtl="0" fontAlgn="base">
        <a:spcBef>
          <a:spcPct val="0"/>
        </a:spcBef>
        <a:spcAft>
          <a:spcPct val="0"/>
        </a:spcAft>
        <a:defRPr sz="3300" b="1">
          <a:solidFill>
            <a:schemeClr val="tx1"/>
          </a:solidFill>
          <a:latin typeface="Times" panose="02020603050405020304" pitchFamily="18"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9E98445-D4FD-43AC-911C-8377D308083C}" type="datetime1">
              <a:rPr lang="en-US" smtClean="0"/>
              <a:t>3/7/2020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8436922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7F3F7E5-E2E3-4931-9E19-58DB4B0B1583}" type="datetime1">
              <a:rPr lang="en-US" smtClean="0"/>
              <a:t>3/7/2020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C0650E-4E19-43F4-81AE-7BCB557B73AE}" type="slidenum">
              <a:rPr lang="en-US" smtClean="0"/>
              <a:t>‹#›</a:t>
            </a:fld>
            <a:endParaRPr lang="en-US"/>
          </a:p>
        </p:txBody>
      </p:sp>
    </p:spTree>
    <p:extLst>
      <p:ext uri="{BB962C8B-B14F-4D97-AF65-F5344CB8AC3E}">
        <p14:creationId xmlns:p14="http://schemas.microsoft.com/office/powerpoint/2010/main" val="249345753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9E87C-7D3A-499D-B8BC-90C1A0431489}" type="datetime1">
              <a:rPr lang="en-US" smtClean="0"/>
              <a:t>3/7/2020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9AE9C-90F2-3141-A964-FFEC2F65B7D8}" type="slidenum">
              <a:rPr lang="en-US" smtClean="0"/>
              <a:pPr/>
              <a:t>‹#›</a:t>
            </a:fld>
            <a:endParaRPr lang="en-US"/>
          </a:p>
        </p:txBody>
      </p:sp>
    </p:spTree>
    <p:extLst>
      <p:ext uri="{BB962C8B-B14F-4D97-AF65-F5344CB8AC3E}">
        <p14:creationId xmlns:p14="http://schemas.microsoft.com/office/powerpoint/2010/main" val="20310203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arsystemsdayegusquiza.com/" TargetMode="External"/><Relationship Id="rId1" Type="http://schemas.openxmlformats.org/officeDocument/2006/relationships/slideLayout" Target="../slideLayouts/slideLayout58.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31.xml"/><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0190-AC11-4BCA-9FB0-B9DCB8F53687}"/>
              </a:ext>
            </a:extLst>
          </p:cNvPr>
          <p:cNvSpPr>
            <a:spLocks noGrp="1"/>
          </p:cNvSpPr>
          <p:nvPr>
            <p:ph type="ctrTitle"/>
          </p:nvPr>
        </p:nvSpPr>
        <p:spPr>
          <a:xfrm>
            <a:off x="3476626" y="3313113"/>
            <a:ext cx="5819775" cy="1371600"/>
          </a:xfrm>
        </p:spPr>
        <p:txBody>
          <a:bodyPr rtlCol="0"/>
          <a:lstStyle/>
          <a:p>
            <a:pPr eaLnBrk="1" fontAlgn="auto" hangingPunct="1">
              <a:spcAft>
                <a:spcPts val="0"/>
              </a:spcAft>
              <a:defRPr/>
            </a:pPr>
            <a:br>
              <a:rPr lang="en-US" dirty="0"/>
            </a:br>
            <a:endParaRPr lang="en-US" dirty="0"/>
          </a:p>
        </p:txBody>
      </p:sp>
      <p:sp>
        <p:nvSpPr>
          <p:cNvPr id="100355" name="Subtitle 2">
            <a:extLst>
              <a:ext uri="{FF2B5EF4-FFF2-40B4-BE49-F238E27FC236}">
                <a16:creationId xmlns:a16="http://schemas.microsoft.com/office/drawing/2014/main" id="{9BD5CAE8-12E9-4A72-90B7-04033FEEB6B3}"/>
              </a:ext>
            </a:extLst>
          </p:cNvPr>
          <p:cNvSpPr>
            <a:spLocks noGrp="1"/>
          </p:cNvSpPr>
          <p:nvPr>
            <p:ph type="subTitle" idx="1"/>
          </p:nvPr>
        </p:nvSpPr>
        <p:spPr>
          <a:xfrm>
            <a:off x="3181350" y="3157539"/>
            <a:ext cx="5829300" cy="1685925"/>
          </a:xfrm>
        </p:spPr>
        <p:txBody>
          <a:bodyPr rtlCol="0">
            <a:normAutofit fontScale="92500" lnSpcReduction="10000"/>
          </a:bodyPr>
          <a:lstStyle/>
          <a:p>
            <a:pPr eaLnBrk="1" fontAlgn="auto" hangingPunct="1">
              <a:spcAft>
                <a:spcPts val="0"/>
              </a:spcAft>
              <a:defRPr/>
            </a:pPr>
            <a:r>
              <a:rPr lang="en-US" altLang="en-US" sz="2400" b="1" dirty="0"/>
              <a:t>Welcome to the Patient Financial Navigator Foundation, Inc.</a:t>
            </a:r>
          </a:p>
          <a:p>
            <a:pPr eaLnBrk="1" fontAlgn="auto" hangingPunct="1">
              <a:spcAft>
                <a:spcPts val="0"/>
              </a:spcAft>
              <a:defRPr/>
            </a:pPr>
            <a:endParaRPr lang="en-US" altLang="en-US" sz="2400" b="1" dirty="0"/>
          </a:p>
          <a:p>
            <a:pPr eaLnBrk="1" fontAlgn="auto" hangingPunct="1">
              <a:spcAft>
                <a:spcPts val="0"/>
              </a:spcAft>
              <a:defRPr/>
            </a:pPr>
            <a:r>
              <a:rPr lang="en-US" altLang="en-US" sz="2400" b="1" dirty="0"/>
              <a:t>“</a:t>
            </a:r>
            <a:r>
              <a:rPr lang="en-US" altLang="en-US" sz="3000" b="1" dirty="0">
                <a:solidFill>
                  <a:srgbClr val="FF0000"/>
                </a:solidFill>
              </a:rPr>
              <a:t>MEDICARE 101”</a:t>
            </a:r>
            <a:endParaRPr lang="en-US" altLang="en-US" sz="2400" b="1" dirty="0"/>
          </a:p>
        </p:txBody>
      </p:sp>
      <p:sp>
        <p:nvSpPr>
          <p:cNvPr id="192517" name="Slide Number Placeholder 4">
            <a:extLst>
              <a:ext uri="{FF2B5EF4-FFF2-40B4-BE49-F238E27FC236}">
                <a16:creationId xmlns:a16="http://schemas.microsoft.com/office/drawing/2014/main" id="{E4A1C172-6DCD-40A8-956E-722AA36F57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DF6B8844-E2AB-4A9D-B615-6031FBB8D7B4}" type="slidenum">
              <a:rPr lang="en-US" altLang="en-US" sz="600">
                <a:solidFill>
                  <a:srgbClr val="FFFFFF"/>
                </a:solidFill>
                <a:latin typeface="Arial" panose="020B0604020202020204" pitchFamily="34" charset="0"/>
                <a:cs typeface="Arial" panose="020B0604020202020204" pitchFamily="34" charset="0"/>
              </a:rPr>
              <a:pPr fontAlgn="base">
                <a:spcBef>
                  <a:spcPct val="0"/>
                </a:spcBef>
                <a:spcAft>
                  <a:spcPct val="0"/>
                </a:spcAft>
                <a:buClrTx/>
                <a:buSzTx/>
                <a:buNone/>
              </a:pPr>
              <a:t>1</a:t>
            </a:fld>
            <a:endParaRPr lang="en-US" altLang="en-US" sz="600">
              <a:solidFill>
                <a:srgbClr val="FFFFFF"/>
              </a:solidFill>
              <a:latin typeface="Arial" panose="020B0604020202020204" pitchFamily="34" charset="0"/>
              <a:cs typeface="Arial" panose="020B0604020202020204" pitchFamily="34" charset="0"/>
            </a:endParaRPr>
          </a:p>
        </p:txBody>
      </p:sp>
      <p:pic>
        <p:nvPicPr>
          <p:cNvPr id="192518" name="Picture 2" descr="AR Systems - Patient Foundation Logo All">
            <a:extLst>
              <a:ext uri="{FF2B5EF4-FFF2-40B4-BE49-F238E27FC236}">
                <a16:creationId xmlns:a16="http://schemas.microsoft.com/office/drawing/2014/main" id="{4E2BDE85-E630-416C-B81E-6EAA6E95A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8" y="1435100"/>
            <a:ext cx="5143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a:extLst>
              <a:ext uri="{FF2B5EF4-FFF2-40B4-BE49-F238E27FC236}">
                <a16:creationId xmlns:a16="http://schemas.microsoft.com/office/drawing/2014/main" id="{D2C3CA74-6FDE-4ABF-98D8-DC79539A2C3E}"/>
              </a:ext>
            </a:extLst>
          </p:cNvPr>
          <p:cNvSpPr>
            <a:spLocks noGrp="1" noChangeArrowheads="1"/>
          </p:cNvSpPr>
          <p:nvPr>
            <p:ph type="title"/>
          </p:nvPr>
        </p:nvSpPr>
        <p:spPr/>
        <p:txBody>
          <a:bodyPr/>
          <a:lstStyle/>
          <a:p>
            <a:pPr eaLnBrk="1" hangingPunct="1"/>
            <a:r>
              <a:rPr lang="en-US" altLang="en-US">
                <a:solidFill>
                  <a:schemeClr val="tx1"/>
                </a:solidFill>
              </a:rPr>
              <a:t>Original/T</a:t>
            </a:r>
            <a:r>
              <a:rPr lang="en-US" altLang="en-US" u="sng">
                <a:solidFill>
                  <a:schemeClr val="tx1"/>
                </a:solidFill>
              </a:rPr>
              <a:t>raditional</a:t>
            </a:r>
            <a:r>
              <a:rPr lang="en-US" altLang="en-US">
                <a:solidFill>
                  <a:schemeClr val="tx1"/>
                </a:solidFill>
              </a:rPr>
              <a:t> Medicare Plan – Medicare Costs</a:t>
            </a:r>
          </a:p>
        </p:txBody>
      </p:sp>
      <p:sp>
        <p:nvSpPr>
          <p:cNvPr id="91141" name="Rectangle 6">
            <a:extLst>
              <a:ext uri="{FF2B5EF4-FFF2-40B4-BE49-F238E27FC236}">
                <a16:creationId xmlns:a16="http://schemas.microsoft.com/office/drawing/2014/main" id="{7E324EB1-9FDC-4598-92FB-8ECA7760EC5B}"/>
              </a:ext>
            </a:extLst>
          </p:cNvPr>
          <p:cNvSpPr>
            <a:spLocks noGrp="1" noChangeArrowheads="1"/>
          </p:cNvSpPr>
          <p:nvPr>
            <p:ph idx="1"/>
          </p:nvPr>
        </p:nvSpPr>
        <p:spPr>
          <a:xfrm>
            <a:off x="1846264" y="1930400"/>
            <a:ext cx="7564437" cy="4476750"/>
          </a:xfrm>
        </p:spPr>
        <p:txBody>
          <a:bodyPr rtlCol="0">
            <a:normAutofit/>
          </a:bodyPr>
          <a:lstStyle/>
          <a:p>
            <a:pPr eaLnBrk="1" fontAlgn="auto" hangingPunct="1">
              <a:spcAft>
                <a:spcPts val="0"/>
              </a:spcAft>
              <a:buFont typeface="Wingdings 3" charset="2"/>
              <a:buChar char=""/>
              <a:defRPr/>
            </a:pPr>
            <a:r>
              <a:rPr lang="en-US" altLang="en-US" sz="1350" b="1" u="sng" dirty="0">
                <a:solidFill>
                  <a:schemeClr val="tx1">
                    <a:lumMod val="75000"/>
                    <a:lumOff val="25000"/>
                  </a:schemeClr>
                </a:solidFill>
              </a:rPr>
              <a:t>Go to any health care provider that accepts Medicare - nationwid</a:t>
            </a:r>
            <a:r>
              <a:rPr lang="en-US" altLang="en-US" sz="1350" u="sng" dirty="0">
                <a:solidFill>
                  <a:schemeClr val="tx1">
                    <a:lumMod val="75000"/>
                    <a:lumOff val="25000"/>
                  </a:schemeClr>
                </a:solidFill>
              </a:rPr>
              <a:t>e</a:t>
            </a:r>
          </a:p>
          <a:p>
            <a:pPr eaLnBrk="1" fontAlgn="auto" hangingPunct="1">
              <a:spcAft>
                <a:spcPts val="0"/>
              </a:spcAft>
              <a:buFont typeface="Wingdings 3" charset="2"/>
              <a:buChar char=""/>
              <a:defRPr/>
            </a:pPr>
            <a:r>
              <a:rPr lang="en-US" altLang="en-US" sz="1350" dirty="0">
                <a:solidFill>
                  <a:schemeClr val="tx1">
                    <a:lumMod val="75000"/>
                    <a:lumOff val="25000"/>
                  </a:schemeClr>
                </a:solidFill>
              </a:rPr>
              <a:t>Patients are responsible for out of pocket amounts</a:t>
            </a:r>
          </a:p>
          <a:p>
            <a:pPr lvl="1" eaLnBrk="1" fontAlgn="auto" hangingPunct="1">
              <a:spcAft>
                <a:spcPts val="0"/>
              </a:spcAft>
              <a:buFont typeface="Wingdings 3" charset="2"/>
              <a:buChar char=""/>
              <a:defRPr/>
            </a:pPr>
            <a:r>
              <a:rPr lang="en-US" altLang="en-US" dirty="0">
                <a:solidFill>
                  <a:schemeClr val="tx1">
                    <a:lumMod val="75000"/>
                    <a:lumOff val="25000"/>
                  </a:schemeClr>
                </a:solidFill>
              </a:rPr>
              <a:t>Part A – Inpt deductible</a:t>
            </a:r>
          </a:p>
          <a:p>
            <a:pPr lvl="2" eaLnBrk="1" fontAlgn="auto" hangingPunct="1">
              <a:spcAft>
                <a:spcPts val="0"/>
              </a:spcAft>
              <a:buFont typeface="Wingdings 3" charset="2"/>
              <a:buChar char=""/>
              <a:defRPr/>
            </a:pPr>
            <a:r>
              <a:rPr lang="en-US" altLang="en-US" sz="1200" dirty="0">
                <a:solidFill>
                  <a:schemeClr val="tx1">
                    <a:lumMod val="75000"/>
                    <a:lumOff val="25000"/>
                  </a:schemeClr>
                </a:solidFill>
              </a:rPr>
              <a:t>$1156 deductible/2012 /$1184 in 2013/$1260 in 2015 , $1288 in 2016. </a:t>
            </a:r>
            <a:r>
              <a:rPr lang="en-US" altLang="en-US" sz="1200" b="1" dirty="0">
                <a:solidFill>
                  <a:srgbClr val="FF0000"/>
                </a:solidFill>
              </a:rPr>
              <a:t>$1316 for 2017; $1340 for 2018; $1364 2019; $1408 2020</a:t>
            </a:r>
          </a:p>
          <a:p>
            <a:pPr lvl="2" eaLnBrk="1" fontAlgn="auto" hangingPunct="1">
              <a:spcAft>
                <a:spcPts val="0"/>
              </a:spcAft>
              <a:buFont typeface="Wingdings 3" charset="2"/>
              <a:buChar char=""/>
              <a:defRPr/>
            </a:pPr>
            <a:endParaRPr lang="en-US" altLang="en-US" sz="1200" b="1" dirty="0">
              <a:solidFill>
                <a:srgbClr val="FF0000"/>
              </a:solidFill>
            </a:endParaRPr>
          </a:p>
          <a:p>
            <a:pPr lvl="2" eaLnBrk="1" fontAlgn="auto" hangingPunct="1">
              <a:spcAft>
                <a:spcPts val="0"/>
              </a:spcAft>
              <a:buFont typeface="Wingdings 3" charset="2"/>
              <a:buChar char=""/>
              <a:defRPr/>
            </a:pPr>
            <a:r>
              <a:rPr lang="en-US" altLang="en-US" sz="1350" b="1" u="sng" dirty="0">
                <a:solidFill>
                  <a:schemeClr val="tx1">
                    <a:lumMod val="75000"/>
                    <a:lumOff val="25000"/>
                  </a:schemeClr>
                </a:solidFill>
              </a:rPr>
              <a:t>Deductible is due every 60 days that the pt is out of the hospital</a:t>
            </a:r>
            <a:r>
              <a:rPr lang="en-US" altLang="en-US" sz="1350" dirty="0">
                <a:solidFill>
                  <a:schemeClr val="tx1">
                    <a:lumMod val="75000"/>
                    <a:lumOff val="25000"/>
                  </a:schemeClr>
                </a:solidFill>
              </a:rPr>
              <a:t>.  If out of the hospital/Part A for 60 days = another $1408 inpt deductible is due.  If 2 admits within the same 60 day period = 1 -$1408 deductible for the 1</a:t>
            </a:r>
            <a:r>
              <a:rPr lang="en-US" altLang="en-US" sz="1350" baseline="30000" dirty="0">
                <a:solidFill>
                  <a:schemeClr val="tx1">
                    <a:lumMod val="75000"/>
                    <a:lumOff val="25000"/>
                  </a:schemeClr>
                </a:solidFill>
              </a:rPr>
              <a:t>st</a:t>
            </a:r>
            <a:r>
              <a:rPr lang="en-US" altLang="en-US" sz="1350" dirty="0">
                <a:solidFill>
                  <a:schemeClr val="tx1">
                    <a:lumMod val="75000"/>
                    <a:lumOff val="25000"/>
                  </a:schemeClr>
                </a:solidFill>
              </a:rPr>
              <a:t> admit only. </a:t>
            </a:r>
          </a:p>
          <a:p>
            <a:pPr lvl="3" eaLnBrk="1" fontAlgn="auto" hangingPunct="1">
              <a:spcAft>
                <a:spcPts val="0"/>
              </a:spcAft>
              <a:buFont typeface="Wingdings 3" charset="2"/>
              <a:buChar char=""/>
              <a:defRPr/>
            </a:pPr>
            <a:r>
              <a:rPr lang="en-US" altLang="en-US" sz="1350" dirty="0">
                <a:solidFill>
                  <a:schemeClr val="tx1">
                    <a:lumMod val="75000"/>
                    <a:lumOff val="25000"/>
                  </a:schemeClr>
                </a:solidFill>
              </a:rPr>
              <a:t>Additional costs after 60 days if no break in services.    </a:t>
            </a:r>
          </a:p>
          <a:p>
            <a:pPr lvl="3" eaLnBrk="1" fontAlgn="auto" hangingPunct="1">
              <a:spcAft>
                <a:spcPts val="0"/>
              </a:spcAft>
              <a:buFont typeface="Wingdings 3" charset="2"/>
              <a:buChar char=""/>
              <a:defRPr/>
            </a:pPr>
            <a:r>
              <a:rPr lang="en-US" altLang="en-US" sz="1350" dirty="0">
                <a:solidFill>
                  <a:schemeClr val="tx1">
                    <a:lumMod val="75000"/>
                    <a:lumOff val="25000"/>
                  </a:schemeClr>
                </a:solidFill>
              </a:rPr>
              <a:t>Coinsurance days 61-90 </a:t>
            </a:r>
          </a:p>
          <a:p>
            <a:pPr lvl="3" eaLnBrk="1" fontAlgn="auto" hangingPunct="1">
              <a:spcAft>
                <a:spcPts val="0"/>
              </a:spcAft>
              <a:buFont typeface="Wingdings 3" charset="2"/>
              <a:buChar char=""/>
              <a:defRPr/>
            </a:pPr>
            <a:r>
              <a:rPr lang="en-US" altLang="en-US" sz="1350" dirty="0">
                <a:solidFill>
                  <a:schemeClr val="tx1">
                    <a:lumMod val="75000"/>
                    <a:lumOff val="25000"/>
                  </a:schemeClr>
                </a:solidFill>
              </a:rPr>
              <a:t>Lifetime Reserve days   91-150  (used only 1x)</a:t>
            </a:r>
          </a:p>
          <a:p>
            <a:pPr lvl="3" eaLnBrk="1" fontAlgn="auto" hangingPunct="1">
              <a:spcAft>
                <a:spcPts val="0"/>
              </a:spcAft>
              <a:buFont typeface="Wingdings 3" charset="2"/>
              <a:buChar char=""/>
              <a:defRPr/>
            </a:pPr>
            <a:r>
              <a:rPr lang="en-US" altLang="en-US" sz="1350" dirty="0">
                <a:solidFill>
                  <a:schemeClr val="tx1">
                    <a:lumMod val="75000"/>
                    <a:lumOff val="25000"/>
                  </a:schemeClr>
                </a:solidFill>
              </a:rPr>
              <a:t>Pt pays 100% after 150 days without a 60 day break</a:t>
            </a:r>
          </a:p>
          <a:p>
            <a:pPr lvl="3" eaLnBrk="1" fontAlgn="auto" hangingPunct="1">
              <a:spcAft>
                <a:spcPts val="0"/>
              </a:spcAft>
              <a:buFont typeface="Wingdings 3" charset="2"/>
              <a:buChar char=""/>
              <a:defRPr/>
            </a:pPr>
            <a:r>
              <a:rPr lang="en-US" altLang="en-US" sz="1350" dirty="0">
                <a:solidFill>
                  <a:schemeClr val="tx1">
                    <a:lumMod val="75000"/>
                    <a:lumOff val="25000"/>
                  </a:schemeClr>
                </a:solidFill>
              </a:rPr>
              <a:t>$ amt increases each year for the additional days</a:t>
            </a:r>
          </a:p>
          <a:p>
            <a:pPr marL="685800" lvl="2" indent="0" eaLnBrk="1" fontAlgn="auto" hangingPunct="1">
              <a:spcAft>
                <a:spcPts val="0"/>
              </a:spcAft>
              <a:buNone/>
              <a:defRPr/>
            </a:pPr>
            <a:r>
              <a:rPr lang="en-US" altLang="en-US" sz="1350" dirty="0">
                <a:solidFill>
                  <a:schemeClr val="tx1">
                    <a:lumMod val="75000"/>
                    <a:lumOff val="25000"/>
                  </a:schemeClr>
                </a:solidFill>
              </a:rPr>
              <a:t>	</a:t>
            </a:r>
          </a:p>
          <a:p>
            <a:pPr lvl="2" eaLnBrk="1" fontAlgn="auto" hangingPunct="1">
              <a:spcAft>
                <a:spcPts val="0"/>
              </a:spcAft>
              <a:buNone/>
              <a:defRPr/>
            </a:pPr>
            <a:endParaRPr lang="en-US" altLang="en-US" sz="1050" dirty="0">
              <a:solidFill>
                <a:schemeClr val="tx1">
                  <a:lumMod val="75000"/>
                  <a:lumOff val="25000"/>
                </a:schemeClr>
              </a:solidFill>
            </a:endParaRPr>
          </a:p>
        </p:txBody>
      </p:sp>
      <p:sp>
        <p:nvSpPr>
          <p:cNvPr id="206852" name="Slide Number Placeholder 5">
            <a:extLst>
              <a:ext uri="{FF2B5EF4-FFF2-40B4-BE49-F238E27FC236}">
                <a16:creationId xmlns:a16="http://schemas.microsoft.com/office/drawing/2014/main" id="{B8F1689F-35CA-4F8F-91B6-90023C78A6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E70ACA04-05CE-4F4B-AA0F-989332F0CE29}"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10</a:t>
            </a:fld>
            <a:endParaRPr lang="en-US" altLang="en-US" sz="1000">
              <a:solidFill>
                <a:srgbClr val="000000"/>
              </a:solidFill>
              <a:latin typeface="Arial" panose="020B0604020202020204" pitchFamily="34" charset="0"/>
              <a:cs typeface="Arial" panose="020B0604020202020204" pitchFamily="34" charset="0"/>
            </a:endParaRPr>
          </a:p>
        </p:txBody>
      </p:sp>
      <p:sp>
        <p:nvSpPr>
          <p:cNvPr id="122885" name="Text Box 4">
            <a:extLst>
              <a:ext uri="{FF2B5EF4-FFF2-40B4-BE49-F238E27FC236}">
                <a16:creationId xmlns:a16="http://schemas.microsoft.com/office/drawing/2014/main" id="{816D4211-F03C-4161-911C-58F5535E8B19}"/>
              </a:ext>
            </a:extLst>
          </p:cNvPr>
          <p:cNvSpPr txBox="1">
            <a:spLocks noChangeArrowheads="1"/>
          </p:cNvSpPr>
          <p:nvPr/>
        </p:nvSpPr>
        <p:spPr bwMode="auto">
          <a:xfrm>
            <a:off x="7570788" y="857250"/>
            <a:ext cx="1897062" cy="300038"/>
          </a:xfrm>
          <a:prstGeom prst="rect">
            <a:avLst/>
          </a:prstGeom>
          <a:noFill/>
          <a:ln>
            <a:noFill/>
          </a:ln>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defRPr/>
            </a:pPr>
            <a:r>
              <a:rPr lang="en-US" altLang="en-US" sz="1350" b="1">
                <a:solidFill>
                  <a:srgbClr val="ED0123"/>
                </a:solidFill>
                <a:cs typeface="Arial" panose="020B0604020202020204" pitchFamily="34" charset="0"/>
              </a:rPr>
              <a:t>Original Medicare</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A632CC38-732D-42D6-B312-60AC6EA93367}"/>
              </a:ext>
            </a:extLst>
          </p:cNvPr>
          <p:cNvSpPr>
            <a:spLocks noGrp="1" noChangeArrowheads="1"/>
          </p:cNvSpPr>
          <p:nvPr>
            <p:ph type="title"/>
          </p:nvPr>
        </p:nvSpPr>
        <p:spPr>
          <a:xfrm>
            <a:off x="2032000" y="762000"/>
            <a:ext cx="6446838" cy="685800"/>
          </a:xfrm>
        </p:spPr>
        <p:txBody>
          <a:bodyPr/>
          <a:lstStyle/>
          <a:p>
            <a:pPr eaLnBrk="1" hangingPunct="1"/>
            <a:r>
              <a:rPr lang="en-US" altLang="en-US" sz="2400" b="1" u="sng">
                <a:solidFill>
                  <a:schemeClr val="tx1"/>
                </a:solidFill>
              </a:rPr>
              <a:t>Let’s make this real- Traditional Inpatient</a:t>
            </a:r>
          </a:p>
        </p:txBody>
      </p:sp>
      <p:sp>
        <p:nvSpPr>
          <p:cNvPr id="3" name="Content Placeholder 2">
            <a:extLst>
              <a:ext uri="{FF2B5EF4-FFF2-40B4-BE49-F238E27FC236}">
                <a16:creationId xmlns:a16="http://schemas.microsoft.com/office/drawing/2014/main" id="{C37ACC23-683D-4797-BBA4-DA421899575F}"/>
              </a:ext>
            </a:extLst>
          </p:cNvPr>
          <p:cNvSpPr>
            <a:spLocks noGrp="1"/>
          </p:cNvSpPr>
          <p:nvPr>
            <p:ph idx="1"/>
          </p:nvPr>
        </p:nvSpPr>
        <p:spPr>
          <a:xfrm>
            <a:off x="2249489" y="1219201"/>
            <a:ext cx="6835775" cy="5273675"/>
          </a:xfrm>
        </p:spPr>
        <p:txBody>
          <a:bodyPr rtlCol="0">
            <a:normAutofit/>
          </a:bodyPr>
          <a:lstStyle/>
          <a:p>
            <a:pPr marL="0" indent="0" eaLnBrk="1" fontAlgn="auto" hangingPunct="1">
              <a:spcAft>
                <a:spcPts val="0"/>
              </a:spcAft>
              <a:buNone/>
              <a:defRPr/>
            </a:pPr>
            <a:endParaRPr lang="en-US" sz="1200" dirty="0">
              <a:solidFill>
                <a:schemeClr val="tx1">
                  <a:lumMod val="75000"/>
                  <a:lumOff val="25000"/>
                </a:schemeClr>
              </a:solidFill>
            </a:endParaRPr>
          </a:p>
          <a:p>
            <a:pPr eaLnBrk="1" fontAlgn="auto" hangingPunct="1">
              <a:spcAft>
                <a:spcPts val="0"/>
              </a:spcAft>
              <a:buFont typeface="Wingdings 3" charset="2"/>
              <a:buChar char=""/>
              <a:defRPr/>
            </a:pPr>
            <a:r>
              <a:rPr lang="en-US" sz="1200" dirty="0">
                <a:solidFill>
                  <a:schemeClr val="tx1">
                    <a:lumMod val="75000"/>
                    <a:lumOff val="25000"/>
                  </a:schemeClr>
                </a:solidFill>
              </a:rPr>
              <a:t>Hospital billed for 4 day medical inpt stay.  Billed Medicare $16,900.</a:t>
            </a:r>
          </a:p>
          <a:p>
            <a:pPr eaLnBrk="1" fontAlgn="auto" hangingPunct="1">
              <a:spcAft>
                <a:spcPts val="0"/>
              </a:spcAft>
              <a:buFont typeface="Wingdings 3" charset="2"/>
              <a:buChar char=""/>
              <a:defRPr/>
            </a:pPr>
            <a:r>
              <a:rPr lang="en-US" sz="1200" dirty="0">
                <a:solidFill>
                  <a:schemeClr val="tx1">
                    <a:lumMod val="75000"/>
                    <a:lumOff val="25000"/>
                  </a:schemeClr>
                </a:solidFill>
              </a:rPr>
              <a:t>Medicare </a:t>
            </a:r>
            <a:r>
              <a:rPr lang="en-US" sz="1200" u="sng" dirty="0">
                <a:solidFill>
                  <a:schemeClr val="tx1">
                    <a:lumMod val="75000"/>
                    <a:lumOff val="25000"/>
                  </a:schemeClr>
                </a:solidFill>
              </a:rPr>
              <a:t>pays a flat fee for the entire stay</a:t>
            </a:r>
            <a:r>
              <a:rPr lang="en-US" sz="1200" dirty="0">
                <a:solidFill>
                  <a:schemeClr val="tx1">
                    <a:lumMod val="75000"/>
                    <a:lumOff val="25000"/>
                  </a:schemeClr>
                </a:solidFill>
              </a:rPr>
              <a:t> based on the diagnoses that were treated during the stay.  *</a:t>
            </a:r>
            <a:r>
              <a:rPr lang="en-US" sz="1200" b="1" dirty="0">
                <a:solidFill>
                  <a:schemeClr val="tx1">
                    <a:lumMod val="75000"/>
                    <a:lumOff val="25000"/>
                  </a:schemeClr>
                </a:solidFill>
              </a:rPr>
              <a:t>DRG </a:t>
            </a:r>
          </a:p>
          <a:p>
            <a:pPr eaLnBrk="1" fontAlgn="auto" hangingPunct="1">
              <a:spcAft>
                <a:spcPts val="0"/>
              </a:spcAft>
              <a:buFont typeface="Wingdings 3" charset="2"/>
              <a:buChar char=""/>
              <a:defRPr/>
            </a:pPr>
            <a:r>
              <a:rPr lang="en-US" sz="1200" dirty="0">
                <a:solidFill>
                  <a:schemeClr val="tx1">
                    <a:lumMod val="75000"/>
                    <a:lumOff val="25000"/>
                  </a:schemeClr>
                </a:solidFill>
              </a:rPr>
              <a:t>Hospitals are required to ‘</a:t>
            </a:r>
            <a:r>
              <a:rPr lang="en-US" sz="1200" u="sng" dirty="0">
                <a:solidFill>
                  <a:schemeClr val="tx1">
                    <a:lumMod val="75000"/>
                    <a:lumOff val="25000"/>
                  </a:schemeClr>
                </a:solidFill>
              </a:rPr>
              <a:t>accept assignment</a:t>
            </a:r>
            <a:r>
              <a:rPr lang="en-US" sz="1200" dirty="0">
                <a:solidFill>
                  <a:schemeClr val="tx1">
                    <a:lumMod val="75000"/>
                    <a:lumOff val="25000"/>
                  </a:schemeClr>
                </a:solidFill>
              </a:rPr>
              <a:t>’ with inpt services and must absorb/write off all charges beyond the DRG payment with consideration of the $1364 inpt deductible.  </a:t>
            </a:r>
          </a:p>
          <a:p>
            <a:pPr eaLnBrk="1" fontAlgn="auto" hangingPunct="1">
              <a:spcAft>
                <a:spcPts val="0"/>
              </a:spcAft>
              <a:buFont typeface="Wingdings 3" charset="2"/>
              <a:buChar char=""/>
              <a:defRPr/>
            </a:pPr>
            <a:r>
              <a:rPr lang="en-US" sz="1200" dirty="0">
                <a:solidFill>
                  <a:schemeClr val="tx1">
                    <a:lumMod val="75000"/>
                    <a:lumOff val="25000"/>
                  </a:schemeClr>
                </a:solidFill>
              </a:rPr>
              <a:t>The </a:t>
            </a:r>
            <a:r>
              <a:rPr lang="en-US" sz="1200" u="sng" dirty="0">
                <a:solidFill>
                  <a:schemeClr val="tx1">
                    <a:lumMod val="75000"/>
                    <a:lumOff val="25000"/>
                  </a:schemeClr>
                </a:solidFill>
              </a:rPr>
              <a:t>total payment from Medicare </a:t>
            </a:r>
            <a:r>
              <a:rPr lang="en-US" sz="1200" dirty="0">
                <a:solidFill>
                  <a:schemeClr val="tx1">
                    <a:lumMod val="75000"/>
                    <a:lumOff val="25000"/>
                  </a:schemeClr>
                </a:solidFill>
              </a:rPr>
              <a:t>to the hospital:  DRG payment  *no consideration for charges*</a:t>
            </a:r>
          </a:p>
          <a:p>
            <a:pPr marL="0" indent="0" eaLnBrk="1" fontAlgn="auto" hangingPunct="1">
              <a:spcAft>
                <a:spcPts val="0"/>
              </a:spcAft>
              <a:buNone/>
              <a:defRPr/>
            </a:pPr>
            <a:r>
              <a:rPr lang="en-US" sz="1200" dirty="0">
                <a:solidFill>
                  <a:schemeClr val="tx1">
                    <a:lumMod val="75000"/>
                    <a:lumOff val="25000"/>
                  </a:schemeClr>
                </a:solidFill>
              </a:rPr>
              <a:t>	less the inpt deductible due every 60 days =</a:t>
            </a:r>
          </a:p>
          <a:p>
            <a:pPr marL="0" indent="0" eaLnBrk="1" fontAlgn="auto" hangingPunct="1">
              <a:spcAft>
                <a:spcPts val="0"/>
              </a:spcAft>
              <a:buNone/>
              <a:defRPr/>
            </a:pPr>
            <a:r>
              <a:rPr lang="en-US" sz="1200" dirty="0">
                <a:solidFill>
                  <a:schemeClr val="tx1">
                    <a:lumMod val="75000"/>
                    <a:lumOff val="25000"/>
                  </a:schemeClr>
                </a:solidFill>
              </a:rPr>
              <a:t>	Total payment from Medicare.    All remaining charges are absorbed.</a:t>
            </a:r>
          </a:p>
          <a:p>
            <a:pPr marL="0" indent="0" eaLnBrk="1" fontAlgn="auto" hangingPunct="1">
              <a:spcAft>
                <a:spcPts val="0"/>
              </a:spcAft>
              <a:buNone/>
              <a:defRPr/>
            </a:pPr>
            <a:endParaRPr lang="en-US" sz="1200" dirty="0">
              <a:solidFill>
                <a:schemeClr val="tx1">
                  <a:lumMod val="75000"/>
                  <a:lumOff val="25000"/>
                </a:schemeClr>
              </a:solidFill>
            </a:endParaRPr>
          </a:p>
          <a:p>
            <a:pPr marL="0" indent="0" eaLnBrk="1" fontAlgn="auto" hangingPunct="1">
              <a:spcAft>
                <a:spcPts val="0"/>
              </a:spcAft>
              <a:buNone/>
              <a:defRPr/>
            </a:pPr>
            <a:r>
              <a:rPr lang="en-US" sz="1400" dirty="0">
                <a:solidFill>
                  <a:schemeClr val="tx1">
                    <a:lumMod val="75000"/>
                    <a:lumOff val="25000"/>
                  </a:schemeClr>
                </a:solidFill>
              </a:rPr>
              <a:t>EX)		  $16,900 </a:t>
            </a:r>
          </a:p>
          <a:p>
            <a:pPr marL="0" indent="0" eaLnBrk="1" fontAlgn="auto" hangingPunct="1">
              <a:spcAft>
                <a:spcPts val="0"/>
              </a:spcAft>
              <a:buNone/>
              <a:defRPr/>
            </a:pPr>
            <a:r>
              <a:rPr lang="en-US" sz="1400" dirty="0">
                <a:solidFill>
                  <a:schemeClr val="tx1">
                    <a:lumMod val="75000"/>
                    <a:lumOff val="25000"/>
                  </a:schemeClr>
                </a:solidFill>
              </a:rPr>
              <a:t>DRG payment	  $10,000   --- from which the inpt deductible of $1,340 is withheld and collected from the pt </a:t>
            </a:r>
            <a:endParaRPr lang="en-US" sz="1400" b="1" dirty="0">
              <a:solidFill>
                <a:schemeClr val="tx1">
                  <a:lumMod val="75000"/>
                  <a:lumOff val="25000"/>
                </a:schemeClr>
              </a:solidFill>
            </a:endParaRPr>
          </a:p>
          <a:p>
            <a:pPr marL="0" indent="0" eaLnBrk="1" fontAlgn="auto" hangingPunct="1">
              <a:spcAft>
                <a:spcPts val="0"/>
              </a:spcAft>
              <a:buNone/>
              <a:defRPr/>
            </a:pPr>
            <a:r>
              <a:rPr lang="en-US" sz="1400" b="1" dirty="0">
                <a:solidFill>
                  <a:schemeClr val="tx1">
                    <a:lumMod val="75000"/>
                    <a:lumOff val="25000"/>
                  </a:schemeClr>
                </a:solidFill>
              </a:rPr>
              <a:t>TOTAL Medicare      $  8,660    ($10,000 - $1,364 = $8,636)   51% of billed charges</a:t>
            </a:r>
          </a:p>
          <a:p>
            <a:pPr marL="0" indent="0" eaLnBrk="1" fontAlgn="auto" hangingPunct="1">
              <a:spcAft>
                <a:spcPts val="0"/>
              </a:spcAft>
              <a:buNone/>
              <a:defRPr/>
            </a:pPr>
            <a:r>
              <a:rPr lang="en-US" sz="1400" b="1" dirty="0">
                <a:solidFill>
                  <a:schemeClr val="tx1">
                    <a:lumMod val="75000"/>
                    <a:lumOff val="25000"/>
                  </a:schemeClr>
                </a:solidFill>
              </a:rPr>
              <a:t>Amount written off</a:t>
            </a:r>
            <a:r>
              <a:rPr lang="en-US" sz="1400" dirty="0">
                <a:solidFill>
                  <a:schemeClr val="tx1">
                    <a:lumMod val="75000"/>
                    <a:lumOff val="25000"/>
                  </a:schemeClr>
                </a:solidFill>
              </a:rPr>
              <a:t>:  $  6,900    (difference between DRG payment and billed charges.  Required)</a:t>
            </a:r>
          </a:p>
        </p:txBody>
      </p:sp>
      <p:sp>
        <p:nvSpPr>
          <p:cNvPr id="208900" name="Slide Number Placeholder 4">
            <a:extLst>
              <a:ext uri="{FF2B5EF4-FFF2-40B4-BE49-F238E27FC236}">
                <a16:creationId xmlns:a16="http://schemas.microsoft.com/office/drawing/2014/main" id="{D683CCE7-4218-4836-8222-546C01C552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CA3FA93B-BE13-48BC-9784-EBC47C8656E1}" type="slidenum">
              <a:rPr lang="en-US" altLang="en-US" sz="1000">
                <a:solidFill>
                  <a:srgbClr val="000000"/>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11</a:t>
            </a:fld>
            <a:endParaRPr lang="en-US" altLang="en-US" sz="10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F36C4D34-15AE-484A-8173-BB135A591D79}"/>
              </a:ext>
            </a:extLst>
          </p:cNvPr>
          <p:cNvSpPr>
            <a:spLocks noGrp="1" noChangeArrowheads="1"/>
          </p:cNvSpPr>
          <p:nvPr>
            <p:ph type="title"/>
          </p:nvPr>
        </p:nvSpPr>
        <p:spPr>
          <a:xfrm>
            <a:off x="2032000" y="576263"/>
            <a:ext cx="6446838" cy="1320800"/>
          </a:xfrm>
        </p:spPr>
        <p:txBody>
          <a:bodyPr/>
          <a:lstStyle/>
          <a:p>
            <a:pPr eaLnBrk="1" hangingPunct="1"/>
            <a:r>
              <a:rPr lang="en-US" altLang="en-US">
                <a:solidFill>
                  <a:schemeClr val="tx1"/>
                </a:solidFill>
              </a:rPr>
              <a:t>Skilled Nursing Facility +</a:t>
            </a:r>
            <a:br>
              <a:rPr lang="en-US" altLang="en-US">
                <a:solidFill>
                  <a:schemeClr val="tx1"/>
                </a:solidFill>
              </a:rPr>
            </a:br>
            <a:r>
              <a:rPr lang="en-US" altLang="en-US">
                <a:solidFill>
                  <a:schemeClr val="tx1"/>
                </a:solidFill>
              </a:rPr>
              <a:t>Critical Access = Swing Beds</a:t>
            </a:r>
          </a:p>
        </p:txBody>
      </p:sp>
      <p:sp>
        <p:nvSpPr>
          <p:cNvPr id="66563" name="Content Placeholder 2">
            <a:extLst>
              <a:ext uri="{FF2B5EF4-FFF2-40B4-BE49-F238E27FC236}">
                <a16:creationId xmlns:a16="http://schemas.microsoft.com/office/drawing/2014/main" id="{E67B587A-01AB-45E7-A881-4644BBD445F4}"/>
              </a:ext>
            </a:extLst>
          </p:cNvPr>
          <p:cNvSpPr>
            <a:spLocks noGrp="1" noChangeArrowheads="1"/>
          </p:cNvSpPr>
          <p:nvPr>
            <p:ph idx="1"/>
          </p:nvPr>
        </p:nvSpPr>
        <p:spPr>
          <a:xfrm>
            <a:off x="2032000" y="1676400"/>
            <a:ext cx="7150100" cy="4210050"/>
          </a:xfrm>
        </p:spPr>
        <p:txBody>
          <a:bodyPr rtlCol="0">
            <a:noAutofit/>
          </a:bodyPr>
          <a:lstStyle/>
          <a:p>
            <a:pPr eaLnBrk="1" fontAlgn="auto" hangingPunct="1">
              <a:spcAft>
                <a:spcPts val="0"/>
              </a:spcAft>
              <a:buFont typeface="Wingdings 3" charset="2"/>
              <a:buChar char=""/>
              <a:defRPr/>
            </a:pPr>
            <a:r>
              <a:rPr lang="en-US" altLang="en-US" sz="2000" dirty="0">
                <a:solidFill>
                  <a:schemeClr val="tx1">
                    <a:lumMod val="75000"/>
                    <a:lumOff val="25000"/>
                  </a:schemeClr>
                </a:solidFill>
              </a:rPr>
              <a:t>Requires 3 </a:t>
            </a:r>
            <a:r>
              <a:rPr lang="en-US" altLang="en-US" sz="2000" b="1" dirty="0">
                <a:solidFill>
                  <a:schemeClr val="tx1">
                    <a:lumMod val="75000"/>
                    <a:lumOff val="25000"/>
                  </a:schemeClr>
                </a:solidFill>
              </a:rPr>
              <a:t>clinically appropriate </a:t>
            </a:r>
            <a:r>
              <a:rPr lang="en-US" altLang="en-US" sz="2000" dirty="0">
                <a:solidFill>
                  <a:schemeClr val="tx1">
                    <a:lumMod val="75000"/>
                    <a:lumOff val="25000"/>
                  </a:schemeClr>
                </a:solidFill>
              </a:rPr>
              <a:t>days as an inpt to have SNF coverage, not counting the day of discharge.  Obs ‘days’ do not count.</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100% coverage of </a:t>
            </a:r>
            <a:r>
              <a:rPr lang="en-US" altLang="en-US" sz="2000" u="sng" dirty="0">
                <a:solidFill>
                  <a:schemeClr val="tx1">
                    <a:lumMod val="75000"/>
                    <a:lumOff val="25000"/>
                  </a:schemeClr>
                </a:solidFill>
              </a:rPr>
              <a:t>skilled care </a:t>
            </a:r>
            <a:r>
              <a:rPr lang="en-US" altLang="en-US" sz="2000" dirty="0">
                <a:solidFill>
                  <a:schemeClr val="tx1">
                    <a:lumMod val="75000"/>
                    <a:lumOff val="25000"/>
                  </a:schemeClr>
                </a:solidFill>
              </a:rPr>
              <a:t>up to 20 days</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21-100 days, SNF per day out of pocket -</a:t>
            </a:r>
            <a:r>
              <a:rPr lang="en-US" altLang="en-US" sz="2000" dirty="0">
                <a:solidFill>
                  <a:srgbClr val="FF0000"/>
                </a:solidFill>
              </a:rPr>
              <a:t>$</a:t>
            </a:r>
            <a:r>
              <a:rPr lang="en-US" altLang="en-US" sz="2000" b="1" dirty="0">
                <a:solidFill>
                  <a:srgbClr val="FF0000"/>
                </a:solidFill>
              </a:rPr>
              <a:t>164.50 per day 2017; $167.50 per day 2018; $176 per day 2020</a:t>
            </a:r>
          </a:p>
          <a:p>
            <a:pPr eaLnBrk="1" fontAlgn="auto" hangingPunct="1">
              <a:spcAft>
                <a:spcPts val="0"/>
              </a:spcAft>
              <a:buFont typeface="Wingdings 3" charset="2"/>
              <a:buChar char=""/>
              <a:defRPr/>
            </a:pPr>
            <a:r>
              <a:rPr lang="en-US" altLang="en-US" sz="2000" b="1" dirty="0">
                <a:solidFill>
                  <a:schemeClr val="tx1">
                    <a:lumMod val="95000"/>
                    <a:lumOff val="5000"/>
                  </a:schemeClr>
                </a:solidFill>
              </a:rPr>
              <a:t>Majority of MA SNF benefits mirror Traditional Medicare.</a:t>
            </a:r>
          </a:p>
          <a:p>
            <a:pPr eaLnBrk="1" fontAlgn="auto" hangingPunct="1">
              <a:spcAft>
                <a:spcPts val="0"/>
              </a:spcAft>
              <a:buFont typeface="Wingdings 3" charset="2"/>
              <a:buChar char=""/>
              <a:defRPr/>
            </a:pPr>
            <a:r>
              <a:rPr lang="en-US" altLang="en-US" sz="1800" i="1" dirty="0">
                <a:solidFill>
                  <a:schemeClr val="tx1">
                    <a:lumMod val="75000"/>
                    <a:lumOff val="25000"/>
                  </a:schemeClr>
                </a:solidFill>
              </a:rPr>
              <a:t>Very difficult to meet ‘skilled’ up to 100 days.  New count starts when the </a:t>
            </a:r>
            <a:r>
              <a:rPr lang="en-US" altLang="en-US" sz="1800" i="1" dirty="0" err="1">
                <a:solidFill>
                  <a:schemeClr val="tx1">
                    <a:lumMod val="75000"/>
                    <a:lumOff val="25000"/>
                  </a:schemeClr>
                </a:solidFill>
              </a:rPr>
              <a:t>pt</a:t>
            </a:r>
            <a:r>
              <a:rPr lang="en-US" altLang="en-US" sz="1800" i="1" dirty="0">
                <a:solidFill>
                  <a:schemeClr val="tx1">
                    <a:lumMod val="75000"/>
                    <a:lumOff val="25000"/>
                  </a:schemeClr>
                </a:solidFill>
              </a:rPr>
              <a:t> is out of the hospital or SNF for 60 days/new benefit period. (</a:t>
            </a:r>
            <a:r>
              <a:rPr lang="en-US" altLang="en-US" sz="1800" i="1" dirty="0" err="1">
                <a:solidFill>
                  <a:schemeClr val="tx1">
                    <a:lumMod val="75000"/>
                    <a:lumOff val="25000"/>
                  </a:schemeClr>
                </a:solidFill>
              </a:rPr>
              <a:t>ie</a:t>
            </a:r>
            <a:r>
              <a:rPr lang="en-US" altLang="en-US" sz="1800" i="1" dirty="0">
                <a:solidFill>
                  <a:schemeClr val="tx1">
                    <a:lumMod val="75000"/>
                    <a:lumOff val="25000"/>
                  </a:schemeClr>
                </a:solidFill>
              </a:rPr>
              <a:t>. First 20 days w/no copayment)</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Long term care/LTC = maintenance = no coverage for Medicare</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Many seniors “ spend down” and </a:t>
            </a:r>
            <a:r>
              <a:rPr lang="en-US" altLang="en-US" sz="2000" u="sng" dirty="0">
                <a:solidFill>
                  <a:schemeClr val="tx1">
                    <a:lumMod val="75000"/>
                    <a:lumOff val="25000"/>
                  </a:schemeClr>
                </a:solidFill>
              </a:rPr>
              <a:t>live in LTC on Medicaid </a:t>
            </a:r>
            <a:r>
              <a:rPr lang="en-US" altLang="en-US" sz="2000" dirty="0">
                <a:solidFill>
                  <a:schemeClr val="tx1">
                    <a:lumMod val="75000"/>
                    <a:lumOff val="25000"/>
                  </a:schemeClr>
                </a:solidFill>
              </a:rPr>
              <a:t>benefits.</a:t>
            </a:r>
          </a:p>
        </p:txBody>
      </p:sp>
      <p:sp>
        <p:nvSpPr>
          <p:cNvPr id="209924" name="Slide Number Placeholder 4">
            <a:extLst>
              <a:ext uri="{FF2B5EF4-FFF2-40B4-BE49-F238E27FC236}">
                <a16:creationId xmlns:a16="http://schemas.microsoft.com/office/drawing/2014/main" id="{C65612E1-C0E2-450B-99E7-69071796A0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24776EF4-404B-4A08-84D9-49DFEE16264A}"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12</a:t>
            </a:fld>
            <a:endParaRPr lang="en-US" altLang="en-US" sz="10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1C078681-B3DB-4559-BA29-A4D9FF30B266}"/>
              </a:ext>
            </a:extLst>
          </p:cNvPr>
          <p:cNvSpPr>
            <a:spLocks noGrp="1" noChangeArrowheads="1"/>
          </p:cNvSpPr>
          <p:nvPr>
            <p:ph type="title"/>
          </p:nvPr>
        </p:nvSpPr>
        <p:spPr/>
        <p:txBody>
          <a:bodyPr/>
          <a:lstStyle/>
          <a:p>
            <a:r>
              <a:rPr lang="en-US" altLang="en-US" b="1">
                <a:solidFill>
                  <a:schemeClr val="tx1"/>
                </a:solidFill>
              </a:rPr>
              <a:t>Deductibles and coinsurance due from Part A and B = Need for Supplemental Insurance option</a:t>
            </a:r>
          </a:p>
        </p:txBody>
      </p:sp>
      <p:sp>
        <p:nvSpPr>
          <p:cNvPr id="221187" name="Content Placeholder 2">
            <a:extLst>
              <a:ext uri="{FF2B5EF4-FFF2-40B4-BE49-F238E27FC236}">
                <a16:creationId xmlns:a16="http://schemas.microsoft.com/office/drawing/2014/main" id="{BF91444B-7751-40A0-BA94-4171D0210EEA}"/>
              </a:ext>
            </a:extLst>
          </p:cNvPr>
          <p:cNvSpPr>
            <a:spLocks noGrp="1" noChangeArrowheads="1"/>
          </p:cNvSpPr>
          <p:nvPr>
            <p:ph idx="1"/>
          </p:nvPr>
        </p:nvSpPr>
        <p:spPr/>
        <p:txBody>
          <a:bodyPr/>
          <a:lstStyle/>
          <a:p>
            <a:pPr>
              <a:defRPr/>
            </a:pPr>
            <a:r>
              <a:rPr lang="en-US" altLang="en-US" u="sng" dirty="0"/>
              <a:t>When the Part A –inpatient hospital</a:t>
            </a:r>
            <a:r>
              <a:rPr lang="en-US" altLang="en-US" dirty="0"/>
              <a:t>.  Part A/hospital benefits are used.  $1408 /2020 </a:t>
            </a:r>
          </a:p>
          <a:p>
            <a:pPr>
              <a:defRPr/>
            </a:pPr>
            <a:r>
              <a:rPr lang="en-US" altLang="en-US" u="sng" dirty="0"/>
              <a:t>When Part A  - Skilled nursing facility</a:t>
            </a:r>
            <a:r>
              <a:rPr lang="en-US" altLang="en-US" dirty="0"/>
              <a:t>.  21days forward   $176 per day for skilled.</a:t>
            </a:r>
          </a:p>
          <a:p>
            <a:pPr>
              <a:defRPr/>
            </a:pPr>
            <a:r>
              <a:rPr lang="en-US" altLang="en-US" u="sng" dirty="0"/>
              <a:t>When the Part B - Hospital outpatient.  </a:t>
            </a:r>
          </a:p>
          <a:p>
            <a:pPr lvl="1">
              <a:defRPr/>
            </a:pPr>
            <a:r>
              <a:rPr lang="en-US" altLang="en-US" dirty="0"/>
              <a:t>The yearly deductible must be met first before Part B/Medicare pays.  The patient pays a different amount yearly/changes. 2020 = $183.   </a:t>
            </a:r>
          </a:p>
          <a:p>
            <a:pPr lvl="1">
              <a:defRPr/>
            </a:pPr>
            <a:r>
              <a:rPr lang="en-US" altLang="en-US" dirty="0"/>
              <a:t>The amount due to the hospitals for outpt services = A flat amount for the outpt procedure that was done/Traditional Medicare.   Ex) Xray</a:t>
            </a:r>
          </a:p>
          <a:p>
            <a:pPr marL="342900" lvl="1" indent="0">
              <a:buNone/>
              <a:defRPr/>
            </a:pPr>
            <a:r>
              <a:rPr lang="en-US" altLang="en-US" u="sng" dirty="0"/>
              <a:t>When the Part B – Doctor office</a:t>
            </a:r>
          </a:p>
          <a:p>
            <a:pPr lvl="1">
              <a:defRPr/>
            </a:pPr>
            <a:r>
              <a:rPr lang="en-US" altLang="en-US" dirty="0"/>
              <a:t>The amount due to the doctors for doctor’s office visits = if the doctor is accepting Medicare, the amount is determined per the level of office visit.  (level 2/99212 =a set amount based on whether you are a specialists or primary care.</a:t>
            </a:r>
          </a:p>
          <a:p>
            <a:pPr marL="342900" lvl="1" indent="0">
              <a:buNone/>
              <a:defRPr/>
            </a:pPr>
            <a:r>
              <a:rPr lang="en-US" altLang="en-US" u="sng" dirty="0"/>
              <a:t>When the Part B – Oxygen , free </a:t>
            </a:r>
            <a:r>
              <a:rPr lang="en-US" altLang="en-US" dirty="0"/>
              <a:t>standing outpt surgery centers.</a:t>
            </a:r>
          </a:p>
          <a:p>
            <a:pPr lvl="1">
              <a:defRPr/>
            </a:pPr>
            <a:r>
              <a:rPr lang="en-US" altLang="en-US" dirty="0"/>
              <a:t>The amount due to the provider is based on – if accepting assignment, the amount is based on the services provided.</a:t>
            </a:r>
          </a:p>
          <a:p>
            <a:pPr lvl="1">
              <a:defRPr/>
            </a:pPr>
            <a:endParaRPr lang="en-US" altLang="en-US" dirty="0"/>
          </a:p>
          <a:p>
            <a:pPr lvl="1">
              <a:defRPr/>
            </a:pPr>
            <a:r>
              <a:rPr lang="en-US" altLang="en-US" dirty="0"/>
              <a:t>NOTE:  It is rarely 20% of billed charges   or   even 20% of the pre-approved allowed amount.  It is different based on the provider under Part B.</a:t>
            </a:r>
          </a:p>
          <a:p>
            <a:pPr marL="342900" lvl="1" indent="0">
              <a:buNone/>
              <a:defRPr/>
            </a:pPr>
            <a:endParaRPr lang="en-US" altLang="en-US" dirty="0"/>
          </a:p>
        </p:txBody>
      </p:sp>
      <p:sp>
        <p:nvSpPr>
          <p:cNvPr id="210949" name="Slide Number Placeholder 4">
            <a:extLst>
              <a:ext uri="{FF2B5EF4-FFF2-40B4-BE49-F238E27FC236}">
                <a16:creationId xmlns:a16="http://schemas.microsoft.com/office/drawing/2014/main" id="{9CEECE67-AC04-4A41-9BA3-373F388E25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fld id="{585EE232-F069-460C-B4D7-F6BBE3F93E6F}" type="slidenum">
              <a:rPr lang="en-US" altLang="en-US">
                <a:solidFill>
                  <a:srgbClr val="5FCBEF"/>
                </a:solidFill>
              </a:rPr>
              <a:pPr eaLnBrk="0" fontAlgn="base" hangingPunct="0">
                <a:spcBef>
                  <a:spcPct val="0"/>
                </a:spcBef>
                <a:spcAft>
                  <a:spcPct val="0"/>
                </a:spcAft>
              </a:pPr>
              <a:t>13</a:t>
            </a:fld>
            <a:endParaRPr lang="en-US" altLang="en-US">
              <a:solidFill>
                <a:srgbClr val="5FCBE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a:extLst>
              <a:ext uri="{FF2B5EF4-FFF2-40B4-BE49-F238E27FC236}">
                <a16:creationId xmlns:a16="http://schemas.microsoft.com/office/drawing/2014/main" id="{E6631ECF-A368-4933-A6F8-25F82CE07C26}"/>
              </a:ext>
            </a:extLst>
          </p:cNvPr>
          <p:cNvSpPr>
            <a:spLocks noGrp="1" noChangeArrowheads="1"/>
          </p:cNvSpPr>
          <p:nvPr>
            <p:ph type="title"/>
          </p:nvPr>
        </p:nvSpPr>
        <p:spPr>
          <a:xfrm>
            <a:off x="2032000" y="609600"/>
            <a:ext cx="6446838" cy="990600"/>
          </a:xfrm>
        </p:spPr>
        <p:txBody>
          <a:bodyPr/>
          <a:lstStyle/>
          <a:p>
            <a:pPr eaLnBrk="1" hangingPunct="1"/>
            <a:r>
              <a:rPr lang="en-US" altLang="en-US">
                <a:solidFill>
                  <a:schemeClr val="tx1"/>
                </a:solidFill>
              </a:rPr>
              <a:t>Medigap/Supplemental Insurance- Pays after Traditional/Original Medicare</a:t>
            </a:r>
          </a:p>
        </p:txBody>
      </p:sp>
      <p:sp>
        <p:nvSpPr>
          <p:cNvPr id="67588" name="Rectangle 6">
            <a:extLst>
              <a:ext uri="{FF2B5EF4-FFF2-40B4-BE49-F238E27FC236}">
                <a16:creationId xmlns:a16="http://schemas.microsoft.com/office/drawing/2014/main" id="{825BEE35-EA4C-4E63-9089-8603BC96928C}"/>
              </a:ext>
            </a:extLst>
          </p:cNvPr>
          <p:cNvSpPr>
            <a:spLocks noGrp="1" noChangeArrowheads="1"/>
          </p:cNvSpPr>
          <p:nvPr>
            <p:ph idx="1"/>
          </p:nvPr>
        </p:nvSpPr>
        <p:spPr>
          <a:xfrm>
            <a:off x="2032000" y="1752601"/>
            <a:ext cx="6446838" cy="4289425"/>
          </a:xfrm>
        </p:spPr>
        <p:txBody>
          <a:bodyPr rtlCol="0">
            <a:normAutofit/>
          </a:bodyPr>
          <a:lstStyle/>
          <a:p>
            <a:pPr eaLnBrk="1" fontAlgn="auto" hangingPunct="1">
              <a:spcAft>
                <a:spcPts val="0"/>
              </a:spcAft>
              <a:buFont typeface="Wingdings 3" charset="2"/>
              <a:buChar char=""/>
              <a:defRPr/>
            </a:pPr>
            <a:r>
              <a:rPr lang="en-US" altLang="en-US" sz="1800" dirty="0">
                <a:solidFill>
                  <a:schemeClr val="tx1">
                    <a:lumMod val="75000"/>
                    <a:lumOff val="25000"/>
                  </a:schemeClr>
                </a:solidFill>
              </a:rPr>
              <a:t>Health insurance policy to cover the out of pocket deductibles and coinsurance.  See slide 31</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Sold by </a:t>
            </a:r>
            <a:r>
              <a:rPr lang="en-US" altLang="en-US" sz="1800" u="sng" dirty="0">
                <a:solidFill>
                  <a:schemeClr val="tx1">
                    <a:lumMod val="75000"/>
                    <a:lumOff val="25000"/>
                  </a:schemeClr>
                </a:solidFill>
              </a:rPr>
              <a:t>private insurance </a:t>
            </a:r>
            <a:r>
              <a:rPr lang="en-US" altLang="en-US" sz="1800" dirty="0">
                <a:solidFill>
                  <a:schemeClr val="tx1">
                    <a:lumMod val="75000"/>
                    <a:lumOff val="25000"/>
                  </a:schemeClr>
                </a:solidFill>
              </a:rPr>
              <a:t>companies</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Must say “Medicare Supplement Insurance”</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Covers “gaps” in the </a:t>
            </a:r>
            <a:r>
              <a:rPr lang="en-US" altLang="en-US" sz="1800" b="1" dirty="0">
                <a:solidFill>
                  <a:srgbClr val="FF0000"/>
                </a:solidFill>
              </a:rPr>
              <a:t>Original Traditional Medicare </a:t>
            </a:r>
            <a:r>
              <a:rPr lang="en-US" altLang="en-US" sz="1800" dirty="0">
                <a:solidFill>
                  <a:schemeClr val="tx1">
                    <a:lumMod val="75000"/>
                    <a:lumOff val="25000"/>
                  </a:schemeClr>
                </a:solidFill>
              </a:rPr>
              <a:t>Plan/not Medicare Advantage/Part C</a:t>
            </a:r>
          </a:p>
          <a:p>
            <a:pPr lvl="2" eaLnBrk="1" fontAlgn="auto" hangingPunct="1">
              <a:spcAft>
                <a:spcPts val="0"/>
              </a:spcAft>
              <a:buFont typeface="Wingdings 3" charset="2"/>
              <a:buChar char=""/>
              <a:defRPr/>
            </a:pPr>
            <a:r>
              <a:rPr lang="en-US" altLang="en-US" sz="1950" dirty="0">
                <a:solidFill>
                  <a:schemeClr val="tx1">
                    <a:lumMod val="75000"/>
                    <a:lumOff val="25000"/>
                  </a:schemeClr>
                </a:solidFill>
              </a:rPr>
              <a:t>Deductibles, coinsurance, copayments</a:t>
            </a:r>
          </a:p>
          <a:p>
            <a:pPr lvl="2" eaLnBrk="1" fontAlgn="auto" hangingPunct="1">
              <a:spcAft>
                <a:spcPts val="0"/>
              </a:spcAft>
              <a:buFont typeface="Wingdings 3" charset="2"/>
              <a:buChar char=""/>
              <a:defRPr/>
            </a:pPr>
            <a:r>
              <a:rPr lang="en-US" altLang="en-US" sz="1950" dirty="0">
                <a:solidFill>
                  <a:schemeClr val="tx1">
                    <a:lumMod val="75000"/>
                    <a:lumOff val="25000"/>
                  </a:schemeClr>
                </a:solidFill>
              </a:rPr>
              <a:t>Average monthly premium of $180 </a:t>
            </a:r>
          </a:p>
          <a:p>
            <a:pPr lvl="2" eaLnBrk="1" fontAlgn="auto" hangingPunct="1">
              <a:spcAft>
                <a:spcPts val="0"/>
              </a:spcAft>
              <a:buFont typeface="Wingdings 3" charset="2"/>
              <a:buChar char=""/>
              <a:defRPr/>
            </a:pPr>
            <a:r>
              <a:rPr lang="en-US" altLang="en-US" sz="1800" b="1" dirty="0">
                <a:solidFill>
                  <a:srgbClr val="FF0000"/>
                </a:solidFill>
              </a:rPr>
              <a:t>Golden rule: If Medicare approves the service, the supplemental insurance will also approve the service.  They are the payer AFTER Medicare</a:t>
            </a:r>
            <a:r>
              <a:rPr lang="en-US" altLang="en-US" sz="1800" dirty="0">
                <a:solidFill>
                  <a:srgbClr val="FF0000"/>
                </a:solidFill>
              </a:rPr>
              <a:t>.</a:t>
            </a:r>
          </a:p>
        </p:txBody>
      </p:sp>
      <p:sp>
        <p:nvSpPr>
          <p:cNvPr id="211972" name="Slide Number Placeholder 5">
            <a:extLst>
              <a:ext uri="{FF2B5EF4-FFF2-40B4-BE49-F238E27FC236}">
                <a16:creationId xmlns:a16="http://schemas.microsoft.com/office/drawing/2014/main" id="{85A0286E-0321-470B-8F09-AF621C34D4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4A5433C4-7AC0-401B-AA46-77098F135C0D}"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14</a:t>
            </a:fld>
            <a:endParaRPr lang="en-US" altLang="en-US" sz="1000">
              <a:solidFill>
                <a:srgbClr val="000000"/>
              </a:solidFill>
              <a:latin typeface="Arial" panose="020B0604020202020204" pitchFamily="34" charset="0"/>
              <a:cs typeface="Arial" panose="020B0604020202020204" pitchFamily="34" charset="0"/>
            </a:endParaRPr>
          </a:p>
        </p:txBody>
      </p:sp>
      <p:sp>
        <p:nvSpPr>
          <p:cNvPr id="67589" name="Text Box 4">
            <a:extLst>
              <a:ext uri="{FF2B5EF4-FFF2-40B4-BE49-F238E27FC236}">
                <a16:creationId xmlns:a16="http://schemas.microsoft.com/office/drawing/2014/main" id="{66271FB3-C0A3-49E8-BC4D-030B2894CFE3}"/>
              </a:ext>
            </a:extLst>
          </p:cNvPr>
          <p:cNvSpPr txBox="1">
            <a:spLocks noChangeArrowheads="1"/>
          </p:cNvSpPr>
          <p:nvPr/>
        </p:nvSpPr>
        <p:spPr bwMode="auto">
          <a:xfrm>
            <a:off x="7570788" y="857250"/>
            <a:ext cx="1897062" cy="300038"/>
          </a:xfrm>
          <a:prstGeom prst="rect">
            <a:avLst/>
          </a:prstGeom>
          <a:noFill/>
          <a:ln>
            <a:noFill/>
          </a:ln>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defRPr/>
            </a:pPr>
            <a:r>
              <a:rPr lang="en-US" altLang="en-US" sz="1350" b="1">
                <a:solidFill>
                  <a:srgbClr val="ED0123"/>
                </a:solidFill>
                <a:cs typeface="Arial" panose="020B0604020202020204" pitchFamily="34" charset="0"/>
              </a:rPr>
              <a:t>Medigap</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B204C8D1-791C-4825-BC07-1CDB75B2712C}"/>
              </a:ext>
            </a:extLst>
          </p:cNvPr>
          <p:cNvSpPr>
            <a:spLocks noGrp="1" noChangeArrowheads="1"/>
          </p:cNvSpPr>
          <p:nvPr>
            <p:ph type="title"/>
          </p:nvPr>
        </p:nvSpPr>
        <p:spPr/>
        <p:txBody>
          <a:bodyPr/>
          <a:lstStyle/>
          <a:p>
            <a:pPr eaLnBrk="1" hangingPunct="1"/>
            <a:r>
              <a:rPr lang="en-US" altLang="en-US">
                <a:solidFill>
                  <a:schemeClr val="tx1"/>
                </a:solidFill>
              </a:rPr>
              <a:t>Part C/Medicare Advantage</a:t>
            </a:r>
            <a:br>
              <a:rPr lang="en-US" altLang="en-US"/>
            </a:br>
            <a:r>
              <a:rPr lang="en-US" altLang="en-US" sz="2400" b="1">
                <a:solidFill>
                  <a:srgbClr val="C00000"/>
                </a:solidFill>
              </a:rPr>
              <a:t>Fall Open enrollment period: 10-15 thru 12-7 yearly.</a:t>
            </a:r>
          </a:p>
        </p:txBody>
      </p:sp>
      <p:sp>
        <p:nvSpPr>
          <p:cNvPr id="71683" name="Content Placeholder 2">
            <a:extLst>
              <a:ext uri="{FF2B5EF4-FFF2-40B4-BE49-F238E27FC236}">
                <a16:creationId xmlns:a16="http://schemas.microsoft.com/office/drawing/2014/main" id="{4BC36EE5-D7FC-4C94-B408-08651B51212C}"/>
              </a:ext>
            </a:extLst>
          </p:cNvPr>
          <p:cNvSpPr>
            <a:spLocks noGrp="1"/>
          </p:cNvSpPr>
          <p:nvPr>
            <p:ph idx="1"/>
          </p:nvPr>
        </p:nvSpPr>
        <p:spPr>
          <a:xfrm>
            <a:off x="2032000" y="1930400"/>
            <a:ext cx="6446838" cy="4318000"/>
          </a:xfrm>
        </p:spPr>
        <p:txBody>
          <a:bodyPr rtlCol="0">
            <a:normAutofit lnSpcReduction="10000"/>
          </a:bodyPr>
          <a:lstStyle/>
          <a:p>
            <a:pPr eaLnBrk="1" fontAlgn="auto" hangingPunct="1">
              <a:spcAft>
                <a:spcPts val="0"/>
              </a:spcAft>
              <a:buFont typeface="Wingdings 3" charset="2"/>
              <a:buChar char=""/>
              <a:defRPr/>
            </a:pPr>
            <a:r>
              <a:rPr lang="en-US" altLang="en-US" sz="2100" dirty="0">
                <a:solidFill>
                  <a:schemeClr val="tx1">
                    <a:lumMod val="75000"/>
                    <a:lumOff val="25000"/>
                  </a:schemeClr>
                </a:solidFill>
              </a:rPr>
              <a:t>All plans have to offer the basic Traditional Benefits.  </a:t>
            </a:r>
            <a:r>
              <a:rPr lang="en-US" altLang="en-US" sz="2100" b="1" dirty="0">
                <a:solidFill>
                  <a:schemeClr val="tx1">
                    <a:lumMod val="75000"/>
                    <a:lumOff val="25000"/>
                  </a:schemeClr>
                </a:solidFill>
              </a:rPr>
              <a:t>Private insurance companies </a:t>
            </a:r>
            <a:r>
              <a:rPr lang="en-US" altLang="en-US" sz="2100" dirty="0">
                <a:solidFill>
                  <a:schemeClr val="tx1">
                    <a:lumMod val="75000"/>
                    <a:lumOff val="25000"/>
                  </a:schemeClr>
                </a:solidFill>
              </a:rPr>
              <a:t>sell Medicare Advantage plans.</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They can offer more services, not less.</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They cannot impose any pre-existing conditions or others that are not related to Traditional Medicare</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Part C – </a:t>
            </a:r>
            <a:r>
              <a:rPr lang="en-US" altLang="en-US" sz="2100" b="1" u="sng" dirty="0">
                <a:solidFill>
                  <a:schemeClr val="tx1">
                    <a:lumMod val="75000"/>
                    <a:lumOff val="25000"/>
                  </a:schemeClr>
                </a:solidFill>
              </a:rPr>
              <a:t>usually packages Part A, B, and D into 1 out of pocket monthly </a:t>
            </a:r>
            <a:r>
              <a:rPr lang="en-US" altLang="en-US" sz="2100" dirty="0">
                <a:solidFill>
                  <a:schemeClr val="tx1">
                    <a:lumMod val="75000"/>
                    <a:lumOff val="25000"/>
                  </a:schemeClr>
                </a:solidFill>
              </a:rPr>
              <a:t>premium</a:t>
            </a:r>
            <a:r>
              <a:rPr lang="en-US" altLang="en-US" sz="2100" b="1" dirty="0">
                <a:solidFill>
                  <a:schemeClr val="tx1">
                    <a:lumMod val="75000"/>
                    <a:lumOff val="25000"/>
                  </a:schemeClr>
                </a:solidFill>
              </a:rPr>
              <a:t>.  The co-payments are tied directly to each insurance plan.  All are different.</a:t>
            </a:r>
          </a:p>
          <a:p>
            <a:pPr eaLnBrk="1" fontAlgn="auto" hangingPunct="1">
              <a:spcAft>
                <a:spcPts val="0"/>
              </a:spcAft>
              <a:buFont typeface="Wingdings 3" charset="2"/>
              <a:buChar char=""/>
              <a:defRPr/>
            </a:pPr>
            <a:r>
              <a:rPr lang="en-US" altLang="en-US" sz="2100" b="1" dirty="0">
                <a:solidFill>
                  <a:schemeClr val="tx1">
                    <a:lumMod val="75000"/>
                    <a:lumOff val="25000"/>
                  </a:schemeClr>
                </a:solidFill>
              </a:rPr>
              <a:t>“Do over” –Jan- March 30</a:t>
            </a:r>
            <a:r>
              <a:rPr lang="en-US" altLang="en-US" sz="2100" b="1" baseline="30000" dirty="0">
                <a:solidFill>
                  <a:schemeClr val="tx1">
                    <a:lumMod val="75000"/>
                    <a:lumOff val="25000"/>
                  </a:schemeClr>
                </a:solidFill>
              </a:rPr>
              <a:t>th</a:t>
            </a:r>
            <a:r>
              <a:rPr lang="en-US" altLang="en-US" sz="2100" b="1" dirty="0">
                <a:solidFill>
                  <a:schemeClr val="tx1">
                    <a:lumMod val="75000"/>
                    <a:lumOff val="25000"/>
                  </a:schemeClr>
                </a:solidFill>
              </a:rPr>
              <a:t> each year.</a:t>
            </a:r>
          </a:p>
        </p:txBody>
      </p:sp>
      <p:sp>
        <p:nvSpPr>
          <p:cNvPr id="214021" name="Slide Number Placeholder 4">
            <a:extLst>
              <a:ext uri="{FF2B5EF4-FFF2-40B4-BE49-F238E27FC236}">
                <a16:creationId xmlns:a16="http://schemas.microsoft.com/office/drawing/2014/main" id="{0A09A83C-9F2D-4715-B795-C255423F72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7B7F7A69-7050-4AFA-A90F-623F3C67ABD4}" type="slidenum">
              <a:rPr lang="en-US" altLang="en-US" sz="900">
                <a:solidFill>
                  <a:srgbClr val="898989"/>
                </a:solidFill>
                <a:latin typeface="Arial" panose="020B0604020202020204" pitchFamily="34" charset="0"/>
                <a:cs typeface="Arial" panose="020B0604020202020204" pitchFamily="34" charset="0"/>
              </a:rPr>
              <a:pPr fontAlgn="base">
                <a:spcBef>
                  <a:spcPct val="0"/>
                </a:spcBef>
                <a:spcAft>
                  <a:spcPct val="0"/>
                </a:spcAft>
                <a:buClrTx/>
                <a:buSzTx/>
                <a:buNone/>
              </a:pPr>
              <a:t>15</a:t>
            </a:fld>
            <a:endParaRPr lang="en-US" altLang="en-US" sz="90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B149-CBDD-4B32-979C-46AB7695D80A}"/>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tx1"/>
                </a:solidFill>
              </a:rPr>
              <a:t>Part C = Medicare Advantage-</a:t>
            </a:r>
            <a:br>
              <a:rPr lang="en-US" dirty="0">
                <a:solidFill>
                  <a:schemeClr val="tx1"/>
                </a:solidFill>
              </a:rPr>
            </a:br>
            <a:r>
              <a:rPr lang="en-US" dirty="0">
                <a:solidFill>
                  <a:schemeClr val="tx1"/>
                </a:solidFill>
              </a:rPr>
              <a:t>Subscribers elect off Traditional Medicare and sign up for Medicare Advantage</a:t>
            </a:r>
            <a:br>
              <a:rPr lang="en-US" dirty="0">
                <a:solidFill>
                  <a:schemeClr val="tx1"/>
                </a:solidFill>
              </a:rPr>
            </a:br>
            <a:endParaRPr lang="en-US" dirty="0">
              <a:solidFill>
                <a:schemeClr val="tx1"/>
              </a:solidFill>
            </a:endParaRPr>
          </a:p>
        </p:txBody>
      </p:sp>
      <p:sp>
        <p:nvSpPr>
          <p:cNvPr id="215043" name="Content Placeholder 2">
            <a:extLst>
              <a:ext uri="{FF2B5EF4-FFF2-40B4-BE49-F238E27FC236}">
                <a16:creationId xmlns:a16="http://schemas.microsoft.com/office/drawing/2014/main" id="{8798E95B-6FF9-4AA5-AAD6-722A08BF7F85}"/>
              </a:ext>
            </a:extLst>
          </p:cNvPr>
          <p:cNvSpPr>
            <a:spLocks noGrp="1" noChangeArrowheads="1"/>
          </p:cNvSpPr>
          <p:nvPr>
            <p:ph idx="1"/>
          </p:nvPr>
        </p:nvSpPr>
        <p:spPr/>
        <p:txBody>
          <a:bodyPr/>
          <a:lstStyle/>
          <a:p>
            <a:pPr eaLnBrk="1" hangingPunct="1"/>
            <a:r>
              <a:rPr lang="en-US" altLang="en-US" sz="2000"/>
              <a:t>Part A, Part B and Part D = all are packaged under the Part C.</a:t>
            </a:r>
          </a:p>
          <a:p>
            <a:pPr eaLnBrk="1" hangingPunct="1"/>
            <a:r>
              <a:rPr lang="en-US" altLang="en-US" sz="2000"/>
              <a:t>Part C is also known as Medicare Advantage/MA</a:t>
            </a:r>
          </a:p>
          <a:p>
            <a:pPr eaLnBrk="1" hangingPunct="1"/>
            <a:r>
              <a:rPr lang="en-US" altLang="en-US" sz="2000"/>
              <a:t> It is contracted with Centers for Medicare and Medicaid/CMS to serve patients for all Medicare services.</a:t>
            </a:r>
          </a:p>
          <a:p>
            <a:pPr eaLnBrk="1" hangingPunct="1"/>
            <a:r>
              <a:rPr lang="en-US" altLang="en-US" sz="2000"/>
              <a:t>MA services are different depending on the plan that is sold.</a:t>
            </a:r>
          </a:p>
          <a:p>
            <a:pPr eaLnBrk="1" hangingPunct="1"/>
            <a:r>
              <a:rPr lang="en-US" altLang="en-US" sz="2000"/>
              <a:t>There must be a provider network to sell.</a:t>
            </a:r>
          </a:p>
          <a:p>
            <a:pPr eaLnBrk="1" hangingPunct="1"/>
            <a:r>
              <a:rPr lang="en-US" altLang="en-US" sz="2000"/>
              <a:t>Most MA plans are insurance companies.</a:t>
            </a:r>
          </a:p>
        </p:txBody>
      </p:sp>
      <p:sp>
        <p:nvSpPr>
          <p:cNvPr id="215045" name="Slide Number Placeholder 4">
            <a:extLst>
              <a:ext uri="{FF2B5EF4-FFF2-40B4-BE49-F238E27FC236}">
                <a16:creationId xmlns:a16="http://schemas.microsoft.com/office/drawing/2014/main" id="{32A1A7FD-4587-429B-9E6C-2CB888DF04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fld id="{7AF94761-89F4-4F07-B299-4CCB8AC2D392}" type="slidenum">
              <a:rPr lang="en-US" altLang="en-US">
                <a:solidFill>
                  <a:srgbClr val="5FCBEF"/>
                </a:solidFill>
              </a:rPr>
              <a:pPr eaLnBrk="0" fontAlgn="base" hangingPunct="0">
                <a:spcBef>
                  <a:spcPct val="0"/>
                </a:spcBef>
                <a:spcAft>
                  <a:spcPct val="0"/>
                </a:spcAft>
              </a:pPr>
              <a:t>16</a:t>
            </a:fld>
            <a:endParaRPr lang="en-US" altLang="en-US">
              <a:solidFill>
                <a:srgbClr val="5FCBE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00BB1B6A-8E5B-4A30-A283-0A09AE637021}"/>
              </a:ext>
            </a:extLst>
          </p:cNvPr>
          <p:cNvSpPr>
            <a:spLocks noGrp="1" noChangeArrowheads="1"/>
          </p:cNvSpPr>
          <p:nvPr>
            <p:ph type="title"/>
          </p:nvPr>
        </p:nvSpPr>
        <p:spPr>
          <a:xfrm>
            <a:off x="2032000" y="1260475"/>
            <a:ext cx="6446838" cy="668338"/>
          </a:xfrm>
        </p:spPr>
        <p:txBody>
          <a:bodyPr/>
          <a:lstStyle/>
          <a:p>
            <a:pPr eaLnBrk="1" hangingPunct="1"/>
            <a:r>
              <a:rPr lang="en-US" altLang="en-US" b="1">
                <a:solidFill>
                  <a:srgbClr val="00B050"/>
                </a:solidFill>
              </a:rPr>
              <a:t>Cost considerations – Traditional VS MA</a:t>
            </a:r>
          </a:p>
        </p:txBody>
      </p:sp>
      <p:sp>
        <p:nvSpPr>
          <p:cNvPr id="3" name="Content Placeholder 2">
            <a:extLst>
              <a:ext uri="{FF2B5EF4-FFF2-40B4-BE49-F238E27FC236}">
                <a16:creationId xmlns:a16="http://schemas.microsoft.com/office/drawing/2014/main" id="{5D29013A-B049-43CF-9F9D-D3D92F7802DC}"/>
              </a:ext>
            </a:extLst>
          </p:cNvPr>
          <p:cNvSpPr>
            <a:spLocks noGrp="1"/>
          </p:cNvSpPr>
          <p:nvPr>
            <p:ph idx="1"/>
          </p:nvPr>
        </p:nvSpPr>
        <p:spPr>
          <a:xfrm>
            <a:off x="2032000" y="2008189"/>
            <a:ext cx="6446838" cy="4033837"/>
          </a:xfrm>
        </p:spPr>
        <p:txBody>
          <a:bodyPr rtlCol="0">
            <a:normAutofit/>
          </a:bodyPr>
          <a:lstStyle/>
          <a:p>
            <a:pPr marL="0" indent="0" eaLnBrk="1" fontAlgn="auto" hangingPunct="1">
              <a:spcAft>
                <a:spcPts val="0"/>
              </a:spcAft>
              <a:buNone/>
              <a:defRPr/>
            </a:pPr>
            <a:r>
              <a:rPr lang="en-US" sz="1800" u="sng" dirty="0">
                <a:solidFill>
                  <a:schemeClr val="tx1">
                    <a:lumMod val="75000"/>
                    <a:lumOff val="25000"/>
                  </a:schemeClr>
                </a:solidFill>
              </a:rPr>
              <a:t>Traditional:</a:t>
            </a:r>
            <a:r>
              <a:rPr lang="en-US" sz="1800" dirty="0">
                <a:solidFill>
                  <a:schemeClr val="tx1">
                    <a:lumMod val="75000"/>
                    <a:lumOff val="25000"/>
                  </a:schemeClr>
                </a:solidFill>
              </a:rPr>
              <a:t>  Monthly costs = </a:t>
            </a:r>
            <a:r>
              <a:rPr lang="en-US" sz="1800" dirty="0">
                <a:solidFill>
                  <a:srgbClr val="FF0000"/>
                </a:solidFill>
              </a:rPr>
              <a:t>$351 and going up.</a:t>
            </a:r>
          </a:p>
          <a:p>
            <a:pPr eaLnBrk="1" fontAlgn="auto" hangingPunct="1">
              <a:spcAft>
                <a:spcPts val="0"/>
              </a:spcAft>
              <a:defRPr/>
            </a:pPr>
            <a:r>
              <a:rPr lang="en-US" sz="1800" dirty="0">
                <a:solidFill>
                  <a:schemeClr val="tx1">
                    <a:lumMod val="75000"/>
                    <a:lumOff val="25000"/>
                  </a:schemeClr>
                </a:solidFill>
              </a:rPr>
              <a:t>Co-pays with drugs/$10-$70 per month and </a:t>
            </a:r>
            <a:r>
              <a:rPr lang="en-US" sz="1800" u="sng" dirty="0">
                <a:solidFill>
                  <a:schemeClr val="tx1">
                    <a:lumMod val="75000"/>
                    <a:lumOff val="25000"/>
                  </a:schemeClr>
                </a:solidFill>
              </a:rPr>
              <a:t>no “cap” </a:t>
            </a:r>
            <a:r>
              <a:rPr lang="en-US" sz="1800" dirty="0">
                <a:solidFill>
                  <a:schemeClr val="tx1">
                    <a:lumMod val="75000"/>
                    <a:lumOff val="25000"/>
                  </a:schemeClr>
                </a:solidFill>
              </a:rPr>
              <a:t>on out of pocket Part B patient portion.</a:t>
            </a:r>
          </a:p>
          <a:p>
            <a:pPr eaLnBrk="1" fontAlgn="auto" hangingPunct="1">
              <a:spcAft>
                <a:spcPts val="0"/>
              </a:spcAft>
              <a:defRPr/>
            </a:pPr>
            <a:r>
              <a:rPr lang="en-US" sz="1800" dirty="0">
                <a:solidFill>
                  <a:schemeClr val="tx1">
                    <a:lumMod val="75000"/>
                    <a:lumOff val="25000"/>
                  </a:schemeClr>
                </a:solidFill>
              </a:rPr>
              <a:t>Could see any provider, travel anywhere and still be in network.</a:t>
            </a:r>
          </a:p>
          <a:p>
            <a:pPr eaLnBrk="1" fontAlgn="auto" hangingPunct="1">
              <a:spcAft>
                <a:spcPts val="0"/>
              </a:spcAft>
              <a:defRPr/>
            </a:pPr>
            <a:r>
              <a:rPr lang="en-US" sz="1800" dirty="0">
                <a:solidFill>
                  <a:schemeClr val="tx1">
                    <a:lumMod val="75000"/>
                    <a:lumOff val="25000"/>
                  </a:schemeClr>
                </a:solidFill>
              </a:rPr>
              <a:t>No prior authorization process.  </a:t>
            </a:r>
          </a:p>
          <a:p>
            <a:pPr eaLnBrk="1" fontAlgn="auto" hangingPunct="1">
              <a:spcAft>
                <a:spcPts val="0"/>
              </a:spcAft>
              <a:defRPr/>
            </a:pPr>
            <a:r>
              <a:rPr lang="en-US" sz="1800" dirty="0">
                <a:solidFill>
                  <a:schemeClr val="tx1">
                    <a:lumMod val="75000"/>
                    <a:lumOff val="25000"/>
                  </a:schemeClr>
                </a:solidFill>
              </a:rPr>
              <a:t>Can see any provider who accepts Traditional Medicare.</a:t>
            </a:r>
          </a:p>
          <a:p>
            <a:pPr eaLnBrk="1" fontAlgn="auto" hangingPunct="1">
              <a:spcAft>
                <a:spcPts val="0"/>
              </a:spcAft>
              <a:defRPr/>
            </a:pPr>
            <a:r>
              <a:rPr lang="en-US" sz="1800" dirty="0">
                <a:solidFill>
                  <a:schemeClr val="tx1">
                    <a:lumMod val="75000"/>
                    <a:lumOff val="25000"/>
                  </a:schemeClr>
                </a:solidFill>
              </a:rPr>
              <a:t>If after </a:t>
            </a:r>
            <a:r>
              <a:rPr lang="en-US" sz="1800" dirty="0" err="1">
                <a:solidFill>
                  <a:schemeClr val="tx1">
                    <a:lumMod val="75000"/>
                    <a:lumOff val="25000"/>
                  </a:schemeClr>
                </a:solidFill>
              </a:rPr>
              <a:t>inpt</a:t>
            </a:r>
            <a:r>
              <a:rPr lang="en-US" sz="1800" dirty="0">
                <a:solidFill>
                  <a:schemeClr val="tx1">
                    <a:lumMod val="75000"/>
                    <a:lumOff val="25000"/>
                  </a:schemeClr>
                </a:solidFill>
              </a:rPr>
              <a:t> care is needed, there is no prior authorization required.  Physician orders ‘skilled’ care.</a:t>
            </a:r>
          </a:p>
          <a:p>
            <a:pPr eaLnBrk="1" fontAlgn="auto" hangingPunct="1">
              <a:spcAft>
                <a:spcPts val="0"/>
              </a:spcAft>
              <a:defRPr/>
            </a:pPr>
            <a:r>
              <a:rPr lang="en-US" sz="1800" dirty="0">
                <a:solidFill>
                  <a:schemeClr val="tx1">
                    <a:lumMod val="75000"/>
                    <a:lumOff val="25000"/>
                  </a:schemeClr>
                </a:solidFill>
              </a:rPr>
              <a:t>Hospital has Medicare rules – such a 2 MN rule, Local Coverage Determination limitations, but all done internally.  Provider was the same.</a:t>
            </a:r>
          </a:p>
          <a:p>
            <a:pPr marL="0" indent="0" eaLnBrk="1" fontAlgn="auto" hangingPunct="1">
              <a:spcAft>
                <a:spcPts val="0"/>
              </a:spcAft>
              <a:buNone/>
              <a:defRPr/>
            </a:pPr>
            <a:endParaRPr lang="en-US" sz="1800" dirty="0">
              <a:solidFill>
                <a:schemeClr val="tx1">
                  <a:lumMod val="75000"/>
                  <a:lumOff val="25000"/>
                </a:schemeClr>
              </a:solidFill>
            </a:endParaRPr>
          </a:p>
          <a:p>
            <a:pPr eaLnBrk="1" fontAlgn="auto" hangingPunct="1">
              <a:spcAft>
                <a:spcPts val="0"/>
              </a:spcAft>
              <a:defRPr/>
            </a:pPr>
            <a:endParaRPr lang="en-US" sz="1800" dirty="0">
              <a:solidFill>
                <a:schemeClr val="tx1">
                  <a:lumMod val="75000"/>
                  <a:lumOff val="25000"/>
                </a:schemeClr>
              </a:solidFill>
            </a:endParaRPr>
          </a:p>
          <a:p>
            <a:pPr marL="0" indent="0" eaLnBrk="1" fontAlgn="auto" hangingPunct="1">
              <a:spcAft>
                <a:spcPts val="0"/>
              </a:spcAft>
              <a:buNone/>
              <a:defRPr/>
            </a:pPr>
            <a:endParaRPr lang="en-US" sz="1350" dirty="0">
              <a:solidFill>
                <a:schemeClr val="tx1">
                  <a:lumMod val="75000"/>
                  <a:lumOff val="25000"/>
                </a:schemeClr>
              </a:solidFill>
            </a:endParaRPr>
          </a:p>
        </p:txBody>
      </p:sp>
      <p:sp>
        <p:nvSpPr>
          <p:cNvPr id="216069" name="Slide Number Placeholder 4">
            <a:extLst>
              <a:ext uri="{FF2B5EF4-FFF2-40B4-BE49-F238E27FC236}">
                <a16:creationId xmlns:a16="http://schemas.microsoft.com/office/drawing/2014/main" id="{ECD00A99-AC26-4C4A-88FD-09D6D7D4C0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AA17BD75-3BE4-4EA6-87C5-08A56476C92F}" type="slidenum">
              <a:rPr lang="en-US" altLang="en-US" sz="600">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17</a:t>
            </a:fld>
            <a:endParaRPr lang="en-US" altLang="en-US" sz="600">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4335D87C-D24E-4CD3-A5DB-590F5952020D}"/>
              </a:ext>
            </a:extLst>
          </p:cNvPr>
          <p:cNvSpPr>
            <a:spLocks noGrp="1" noChangeArrowheads="1"/>
          </p:cNvSpPr>
          <p:nvPr>
            <p:ph type="title"/>
          </p:nvPr>
        </p:nvSpPr>
        <p:spPr>
          <a:xfrm>
            <a:off x="3124201" y="1371600"/>
            <a:ext cx="4760913" cy="522288"/>
          </a:xfrm>
        </p:spPr>
        <p:txBody>
          <a:bodyPr/>
          <a:lstStyle/>
          <a:p>
            <a:pPr eaLnBrk="1" hangingPunct="1"/>
            <a:r>
              <a:rPr lang="en-US" altLang="en-US" b="1">
                <a:solidFill>
                  <a:srgbClr val="00B050"/>
                </a:solidFill>
              </a:rPr>
              <a:t>MA PLAN IN THE MID WEST</a:t>
            </a:r>
          </a:p>
        </p:txBody>
      </p:sp>
      <p:sp>
        <p:nvSpPr>
          <p:cNvPr id="3" name="Content Placeholder 2">
            <a:extLst>
              <a:ext uri="{FF2B5EF4-FFF2-40B4-BE49-F238E27FC236}">
                <a16:creationId xmlns:a16="http://schemas.microsoft.com/office/drawing/2014/main" id="{63EF6CF2-9389-4812-AE57-0532BEFEB20F}"/>
              </a:ext>
            </a:extLst>
          </p:cNvPr>
          <p:cNvSpPr>
            <a:spLocks noGrp="1"/>
          </p:cNvSpPr>
          <p:nvPr>
            <p:ph idx="1"/>
          </p:nvPr>
        </p:nvSpPr>
        <p:spPr>
          <a:xfrm>
            <a:off x="2438400" y="1957388"/>
            <a:ext cx="6040438" cy="4595812"/>
          </a:xfrm>
        </p:spPr>
        <p:txBody>
          <a:bodyPr rtlCol="0">
            <a:normAutofit/>
          </a:bodyPr>
          <a:lstStyle/>
          <a:p>
            <a:pPr marL="0" indent="0" eaLnBrk="1" fontAlgn="auto" hangingPunct="1">
              <a:spcAft>
                <a:spcPts val="0"/>
              </a:spcAft>
              <a:buNone/>
              <a:defRPr/>
            </a:pPr>
            <a:r>
              <a:rPr lang="en-US" sz="1350" u="sng" dirty="0">
                <a:solidFill>
                  <a:schemeClr val="tx1">
                    <a:lumMod val="75000"/>
                    <a:lumOff val="25000"/>
                  </a:schemeClr>
                </a:solidFill>
              </a:rPr>
              <a:t>Medicare Advantage</a:t>
            </a:r>
            <a:r>
              <a:rPr lang="en-US" sz="1350" dirty="0">
                <a:solidFill>
                  <a:schemeClr val="tx1">
                    <a:lumMod val="75000"/>
                    <a:lumOff val="25000"/>
                  </a:schemeClr>
                </a:solidFill>
              </a:rPr>
              <a:t>:  Monthly premium </a:t>
            </a:r>
            <a:r>
              <a:rPr lang="en-US" sz="1800" dirty="0">
                <a:solidFill>
                  <a:srgbClr val="FF0000"/>
                </a:solidFill>
              </a:rPr>
              <a:t>is $38 plus Part B/$144 &amp; Part D/Drugs/$17.  </a:t>
            </a:r>
            <a:r>
              <a:rPr lang="en-US" sz="1350" dirty="0">
                <a:solidFill>
                  <a:schemeClr val="tx1">
                    <a:lumMod val="75000"/>
                    <a:lumOff val="25000"/>
                  </a:schemeClr>
                </a:solidFill>
              </a:rPr>
              <a:t>(Immediate savings of approx. $150 per month)</a:t>
            </a:r>
          </a:p>
          <a:p>
            <a:pPr eaLnBrk="1" fontAlgn="auto" hangingPunct="1">
              <a:spcAft>
                <a:spcPts val="0"/>
              </a:spcAft>
              <a:defRPr/>
            </a:pPr>
            <a:r>
              <a:rPr lang="en-US" sz="1350" u="sng" dirty="0">
                <a:solidFill>
                  <a:schemeClr val="tx1">
                    <a:lumMod val="75000"/>
                    <a:lumOff val="25000"/>
                  </a:schemeClr>
                </a:solidFill>
              </a:rPr>
              <a:t>There is a copayment for all services as there is very limited ability to have a Medicare Supplement with MA plans.  Will have out of pocket.</a:t>
            </a:r>
          </a:p>
          <a:p>
            <a:pPr eaLnBrk="1" fontAlgn="auto" hangingPunct="1">
              <a:spcAft>
                <a:spcPts val="0"/>
              </a:spcAft>
              <a:defRPr/>
            </a:pPr>
            <a:r>
              <a:rPr lang="en-US" sz="1350" dirty="0">
                <a:solidFill>
                  <a:schemeClr val="tx1">
                    <a:lumMod val="75000"/>
                    <a:lumOff val="25000"/>
                  </a:schemeClr>
                </a:solidFill>
              </a:rPr>
              <a:t>Copayment for drugs - $0,$3, or $9 – depending on the drug tier. Some tier 2 drugs can be up to $70</a:t>
            </a:r>
          </a:p>
          <a:p>
            <a:pPr eaLnBrk="1" fontAlgn="auto" hangingPunct="1">
              <a:spcAft>
                <a:spcPts val="0"/>
              </a:spcAft>
              <a:defRPr/>
            </a:pPr>
            <a:r>
              <a:rPr lang="en-US" sz="1350" dirty="0">
                <a:solidFill>
                  <a:schemeClr val="tx1">
                    <a:lumMod val="75000"/>
                    <a:lumOff val="25000"/>
                  </a:schemeClr>
                </a:solidFill>
              </a:rPr>
              <a:t>Copayment for doctor appts- $10 primary care, $40 specialists.</a:t>
            </a:r>
          </a:p>
          <a:p>
            <a:pPr eaLnBrk="1" fontAlgn="auto" hangingPunct="1">
              <a:spcAft>
                <a:spcPts val="0"/>
              </a:spcAft>
              <a:defRPr/>
            </a:pPr>
            <a:r>
              <a:rPr lang="en-US" sz="1350" dirty="0">
                <a:solidFill>
                  <a:schemeClr val="tx1">
                    <a:lumMod val="75000"/>
                    <a:lumOff val="25000"/>
                  </a:schemeClr>
                </a:solidFill>
              </a:rPr>
              <a:t>Lab tests are capped at $5 each </a:t>
            </a:r>
          </a:p>
          <a:p>
            <a:pPr eaLnBrk="1" fontAlgn="auto" hangingPunct="1">
              <a:spcAft>
                <a:spcPts val="0"/>
              </a:spcAft>
              <a:defRPr/>
            </a:pPr>
            <a:r>
              <a:rPr lang="en-US" sz="1350" dirty="0" err="1">
                <a:solidFill>
                  <a:schemeClr val="tx1">
                    <a:lumMod val="75000"/>
                    <a:lumOff val="25000"/>
                  </a:schemeClr>
                </a:solidFill>
              </a:rPr>
              <a:t>Outpt</a:t>
            </a:r>
            <a:r>
              <a:rPr lang="en-US" sz="1350" dirty="0">
                <a:solidFill>
                  <a:schemeClr val="tx1">
                    <a:lumMod val="75000"/>
                    <a:lumOff val="25000"/>
                  </a:schemeClr>
                </a:solidFill>
              </a:rPr>
              <a:t> procedures are capped at $295 each.  Copayment for the doctor cap $25.  Pre-op testing cap $5</a:t>
            </a:r>
          </a:p>
          <a:p>
            <a:pPr eaLnBrk="1" fontAlgn="auto" hangingPunct="1">
              <a:spcAft>
                <a:spcPts val="0"/>
              </a:spcAft>
              <a:defRPr/>
            </a:pPr>
            <a:r>
              <a:rPr lang="en-US" sz="1350" dirty="0">
                <a:solidFill>
                  <a:schemeClr val="tx1">
                    <a:lumMod val="75000"/>
                    <a:lumOff val="25000"/>
                  </a:schemeClr>
                </a:solidFill>
              </a:rPr>
              <a:t>Has a daily </a:t>
            </a:r>
            <a:r>
              <a:rPr lang="en-US" sz="1350" dirty="0" err="1">
                <a:solidFill>
                  <a:schemeClr val="tx1">
                    <a:lumMod val="75000"/>
                    <a:lumOff val="25000"/>
                  </a:schemeClr>
                </a:solidFill>
              </a:rPr>
              <a:t>inpt</a:t>
            </a:r>
            <a:r>
              <a:rPr lang="en-US" sz="1350" dirty="0">
                <a:solidFill>
                  <a:schemeClr val="tx1">
                    <a:lumMod val="75000"/>
                    <a:lumOff val="25000"/>
                  </a:schemeClr>
                </a:solidFill>
              </a:rPr>
              <a:t> amount due – not to exceed the Traditional </a:t>
            </a:r>
            <a:r>
              <a:rPr lang="en-US" sz="1350" dirty="0" err="1">
                <a:solidFill>
                  <a:schemeClr val="tx1">
                    <a:lumMod val="75000"/>
                    <a:lumOff val="25000"/>
                  </a:schemeClr>
                </a:solidFill>
              </a:rPr>
              <a:t>Inpt</a:t>
            </a:r>
            <a:r>
              <a:rPr lang="en-US" sz="1350" dirty="0">
                <a:solidFill>
                  <a:schemeClr val="tx1">
                    <a:lumMod val="75000"/>
                    <a:lumOff val="25000"/>
                  </a:schemeClr>
                </a:solidFill>
              </a:rPr>
              <a:t> deductible.</a:t>
            </a:r>
          </a:p>
          <a:p>
            <a:pPr eaLnBrk="1" fontAlgn="auto" hangingPunct="1">
              <a:spcAft>
                <a:spcPts val="0"/>
              </a:spcAft>
              <a:defRPr/>
            </a:pPr>
            <a:r>
              <a:rPr lang="en-US" sz="1350" dirty="0">
                <a:solidFill>
                  <a:schemeClr val="tx1">
                    <a:lumMod val="75000"/>
                    <a:lumOff val="25000"/>
                  </a:schemeClr>
                </a:solidFill>
              </a:rPr>
              <a:t>Allowance of $60 monthly for over the counter meds.  Order from United’s website.</a:t>
            </a:r>
          </a:p>
          <a:p>
            <a:pPr eaLnBrk="1" fontAlgn="auto" hangingPunct="1">
              <a:spcAft>
                <a:spcPts val="0"/>
              </a:spcAft>
              <a:defRPr/>
            </a:pPr>
            <a:r>
              <a:rPr lang="en-US" sz="1350" dirty="0">
                <a:solidFill>
                  <a:schemeClr val="tx1">
                    <a:lumMod val="75000"/>
                    <a:lumOff val="25000"/>
                  </a:schemeClr>
                </a:solidFill>
              </a:rPr>
              <a:t>Yearly cap for out of pocket = $5500</a:t>
            </a:r>
          </a:p>
          <a:p>
            <a:pPr eaLnBrk="1" fontAlgn="auto" hangingPunct="1">
              <a:spcAft>
                <a:spcPts val="0"/>
              </a:spcAft>
              <a:defRPr/>
            </a:pPr>
            <a:endParaRPr lang="en-US" sz="1350" dirty="0">
              <a:solidFill>
                <a:schemeClr val="tx1">
                  <a:lumMod val="75000"/>
                  <a:lumOff val="25000"/>
                </a:schemeClr>
              </a:solidFill>
            </a:endParaRPr>
          </a:p>
          <a:p>
            <a:pPr eaLnBrk="1" fontAlgn="auto" hangingPunct="1">
              <a:spcAft>
                <a:spcPts val="0"/>
              </a:spcAft>
              <a:defRPr/>
            </a:pPr>
            <a:endParaRPr lang="en-US" sz="1350" dirty="0">
              <a:solidFill>
                <a:schemeClr val="tx1">
                  <a:lumMod val="75000"/>
                  <a:lumOff val="25000"/>
                </a:schemeClr>
              </a:solidFill>
            </a:endParaRPr>
          </a:p>
          <a:p>
            <a:pPr marL="0" indent="0" eaLnBrk="1" fontAlgn="auto" hangingPunct="1">
              <a:spcAft>
                <a:spcPts val="0"/>
              </a:spcAft>
              <a:buNone/>
              <a:defRPr/>
            </a:pPr>
            <a:endParaRPr lang="en-US" sz="1350" dirty="0">
              <a:solidFill>
                <a:schemeClr val="tx1">
                  <a:lumMod val="75000"/>
                  <a:lumOff val="25000"/>
                </a:schemeClr>
              </a:solidFill>
            </a:endParaRPr>
          </a:p>
        </p:txBody>
      </p:sp>
      <p:sp>
        <p:nvSpPr>
          <p:cNvPr id="217093" name="Slide Number Placeholder 4">
            <a:extLst>
              <a:ext uri="{FF2B5EF4-FFF2-40B4-BE49-F238E27FC236}">
                <a16:creationId xmlns:a16="http://schemas.microsoft.com/office/drawing/2014/main" id="{2C89FDB8-0584-443E-AA6D-E30600925F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B789BAA3-F348-4F1E-943D-7C1B1231DA1C}" type="slidenum">
              <a:rPr lang="en-US" altLang="en-US" sz="600">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18</a:t>
            </a:fld>
            <a:endParaRPr lang="en-US" altLang="en-US" sz="600">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66A8D9BD-110F-4806-B9B0-6877E2141A3A}"/>
              </a:ext>
            </a:extLst>
          </p:cNvPr>
          <p:cNvSpPr>
            <a:spLocks noGrp="1" noChangeArrowheads="1"/>
          </p:cNvSpPr>
          <p:nvPr>
            <p:ph type="title"/>
          </p:nvPr>
        </p:nvSpPr>
        <p:spPr/>
        <p:txBody>
          <a:bodyPr/>
          <a:lstStyle/>
          <a:p>
            <a:pPr eaLnBrk="1" hangingPunct="1"/>
            <a:r>
              <a:rPr lang="en-US" altLang="en-US" sz="2400" b="1">
                <a:solidFill>
                  <a:srgbClr val="00B050"/>
                </a:solidFill>
              </a:rPr>
              <a:t>More Considerations with MA</a:t>
            </a:r>
          </a:p>
        </p:txBody>
      </p:sp>
      <p:sp>
        <p:nvSpPr>
          <p:cNvPr id="3" name="Content Placeholder 2">
            <a:extLst>
              <a:ext uri="{FF2B5EF4-FFF2-40B4-BE49-F238E27FC236}">
                <a16:creationId xmlns:a16="http://schemas.microsoft.com/office/drawing/2014/main" id="{EF588A2B-2292-43D0-87E4-0A42101127C8}"/>
              </a:ext>
            </a:extLst>
          </p:cNvPr>
          <p:cNvSpPr>
            <a:spLocks noGrp="1"/>
          </p:cNvSpPr>
          <p:nvPr>
            <p:ph idx="1"/>
          </p:nvPr>
        </p:nvSpPr>
        <p:spPr>
          <a:xfrm>
            <a:off x="2289176" y="1447800"/>
            <a:ext cx="6321425" cy="4800600"/>
          </a:xfrm>
        </p:spPr>
        <p:txBody>
          <a:bodyPr rtlCol="0">
            <a:normAutofit/>
          </a:bodyPr>
          <a:lstStyle/>
          <a:p>
            <a:pPr eaLnBrk="1" fontAlgn="auto" hangingPunct="1">
              <a:spcAft>
                <a:spcPts val="0"/>
              </a:spcAft>
              <a:defRPr/>
            </a:pPr>
            <a:r>
              <a:rPr lang="en-US" sz="1350" u="sng" dirty="0">
                <a:solidFill>
                  <a:schemeClr val="tx1">
                    <a:lumMod val="75000"/>
                    <a:lumOff val="25000"/>
                  </a:schemeClr>
                </a:solidFill>
              </a:rPr>
              <a:t>Out of network </a:t>
            </a:r>
            <a:r>
              <a:rPr lang="en-US" sz="1350" dirty="0">
                <a:solidFill>
                  <a:schemeClr val="tx1">
                    <a:lumMod val="75000"/>
                    <a:lumOff val="25000"/>
                  </a:schemeClr>
                </a:solidFill>
              </a:rPr>
              <a:t>– when traveling – is a serious issue. Emergency care would be covered but ongoing care – out of network penalties.</a:t>
            </a:r>
          </a:p>
          <a:p>
            <a:pPr eaLnBrk="1" fontAlgn="auto" hangingPunct="1">
              <a:spcAft>
                <a:spcPts val="0"/>
              </a:spcAft>
              <a:defRPr/>
            </a:pPr>
            <a:r>
              <a:rPr lang="en-US" sz="1350" dirty="0">
                <a:solidFill>
                  <a:schemeClr val="tx1">
                    <a:lumMod val="75000"/>
                    <a:lumOff val="25000"/>
                  </a:schemeClr>
                </a:solidFill>
              </a:rPr>
              <a:t>Prior authorization was required for all care.  Delays in getting approved/scheduled. </a:t>
            </a:r>
          </a:p>
          <a:p>
            <a:pPr eaLnBrk="1" fontAlgn="auto" hangingPunct="1">
              <a:spcAft>
                <a:spcPts val="0"/>
              </a:spcAft>
              <a:defRPr/>
            </a:pPr>
            <a:r>
              <a:rPr lang="en-US" sz="1350" b="1" dirty="0">
                <a:solidFill>
                  <a:schemeClr val="tx1">
                    <a:lumMod val="75000"/>
                    <a:lumOff val="25000"/>
                  </a:schemeClr>
                </a:solidFill>
              </a:rPr>
              <a:t>After emergency care/out of area – needs extended care.  It will be out of network/penalties.  Need to get back in-network for ongoing care.</a:t>
            </a:r>
            <a:r>
              <a:rPr lang="en-US" sz="1350" dirty="0">
                <a:solidFill>
                  <a:schemeClr val="tx1">
                    <a:lumMod val="75000"/>
                    <a:lumOff val="25000"/>
                  </a:schemeClr>
                </a:solidFill>
              </a:rPr>
              <a:t>!</a:t>
            </a:r>
          </a:p>
          <a:p>
            <a:pPr eaLnBrk="1" fontAlgn="auto" hangingPunct="1">
              <a:spcAft>
                <a:spcPts val="0"/>
              </a:spcAft>
              <a:defRPr/>
            </a:pPr>
            <a:r>
              <a:rPr lang="en-US" sz="1350" dirty="0">
                <a:solidFill>
                  <a:schemeClr val="tx1">
                    <a:lumMod val="75000"/>
                    <a:lumOff val="25000"/>
                  </a:schemeClr>
                </a:solidFill>
              </a:rPr>
              <a:t>MA is paid a Per member, per month, based on subscriber’s historical health record and yearly updates. MA is paid No addition money for actual services.(Think telehealth)</a:t>
            </a:r>
          </a:p>
          <a:p>
            <a:pPr eaLnBrk="1" fontAlgn="auto" hangingPunct="1">
              <a:spcAft>
                <a:spcPts val="0"/>
              </a:spcAft>
              <a:defRPr/>
            </a:pPr>
            <a:r>
              <a:rPr lang="en-US" sz="1350" dirty="0">
                <a:solidFill>
                  <a:schemeClr val="tx1">
                    <a:lumMod val="75000"/>
                    <a:lumOff val="25000"/>
                  </a:schemeClr>
                </a:solidFill>
              </a:rPr>
              <a:t>Social Determinants of Health:  Additional optional benefits for subscribers:</a:t>
            </a:r>
          </a:p>
          <a:p>
            <a:pPr lvl="1" eaLnBrk="1" fontAlgn="auto" hangingPunct="1">
              <a:spcAft>
                <a:spcPts val="0"/>
              </a:spcAft>
              <a:defRPr/>
            </a:pPr>
            <a:r>
              <a:rPr lang="en-US" dirty="0">
                <a:solidFill>
                  <a:schemeClr val="tx1">
                    <a:lumMod val="75000"/>
                    <a:lumOff val="25000"/>
                  </a:schemeClr>
                </a:solidFill>
              </a:rPr>
              <a:t>Dental insurance  (not with Traditional/T)</a:t>
            </a:r>
          </a:p>
          <a:p>
            <a:pPr lvl="1" eaLnBrk="1" fontAlgn="auto" hangingPunct="1">
              <a:spcAft>
                <a:spcPts val="0"/>
              </a:spcAft>
              <a:defRPr/>
            </a:pPr>
            <a:r>
              <a:rPr lang="en-US" dirty="0">
                <a:solidFill>
                  <a:schemeClr val="tx1">
                    <a:lumMod val="75000"/>
                    <a:lumOff val="25000"/>
                  </a:schemeClr>
                </a:solidFill>
              </a:rPr>
              <a:t>Health Club costs (not with T, keep the </a:t>
            </a:r>
            <a:r>
              <a:rPr lang="en-US" dirty="0" err="1">
                <a:solidFill>
                  <a:schemeClr val="tx1">
                    <a:lumMod val="75000"/>
                    <a:lumOff val="25000"/>
                  </a:schemeClr>
                </a:solidFill>
              </a:rPr>
              <a:t>pt</a:t>
            </a:r>
            <a:r>
              <a:rPr lang="en-US" dirty="0">
                <a:solidFill>
                  <a:schemeClr val="tx1">
                    <a:lumMod val="75000"/>
                    <a:lumOff val="25000"/>
                  </a:schemeClr>
                </a:solidFill>
              </a:rPr>
              <a:t> healthy)</a:t>
            </a:r>
          </a:p>
          <a:p>
            <a:pPr lvl="1" eaLnBrk="1" fontAlgn="auto" hangingPunct="1">
              <a:spcAft>
                <a:spcPts val="0"/>
              </a:spcAft>
              <a:defRPr/>
            </a:pPr>
            <a:r>
              <a:rPr lang="en-US" dirty="0">
                <a:solidFill>
                  <a:schemeClr val="tx1">
                    <a:lumMod val="75000"/>
                    <a:lumOff val="25000"/>
                  </a:schemeClr>
                </a:solidFill>
              </a:rPr>
              <a:t>Vision costs  (not with T)</a:t>
            </a:r>
          </a:p>
          <a:p>
            <a:pPr lvl="1" eaLnBrk="1" fontAlgn="auto" hangingPunct="1">
              <a:spcAft>
                <a:spcPts val="0"/>
              </a:spcAft>
              <a:defRPr/>
            </a:pPr>
            <a:r>
              <a:rPr lang="en-US" dirty="0">
                <a:solidFill>
                  <a:schemeClr val="tx1">
                    <a:lumMod val="75000"/>
                    <a:lumOff val="25000"/>
                  </a:schemeClr>
                </a:solidFill>
              </a:rPr>
              <a:t>Others she has not tapped into yet…</a:t>
            </a:r>
          </a:p>
          <a:p>
            <a:pPr lvl="1" eaLnBrk="1" fontAlgn="auto" hangingPunct="1">
              <a:spcAft>
                <a:spcPts val="0"/>
              </a:spcAft>
              <a:defRPr/>
            </a:pPr>
            <a:r>
              <a:rPr lang="en-US" dirty="0">
                <a:solidFill>
                  <a:schemeClr val="tx1">
                    <a:lumMod val="75000"/>
                    <a:lumOff val="25000"/>
                  </a:schemeClr>
                </a:solidFill>
              </a:rPr>
              <a:t>She stated: Need to stay healthy but looks great</a:t>
            </a:r>
          </a:p>
          <a:p>
            <a:pPr marL="342900" lvl="1" indent="0" eaLnBrk="1" fontAlgn="auto" hangingPunct="1">
              <a:spcAft>
                <a:spcPts val="0"/>
              </a:spcAft>
              <a:buNone/>
              <a:defRPr/>
            </a:pPr>
            <a:endParaRPr lang="en-US" dirty="0">
              <a:solidFill>
                <a:schemeClr val="tx1">
                  <a:lumMod val="75000"/>
                  <a:lumOff val="25000"/>
                </a:schemeClr>
              </a:solidFill>
            </a:endParaRPr>
          </a:p>
        </p:txBody>
      </p:sp>
      <p:sp>
        <p:nvSpPr>
          <p:cNvPr id="218117" name="Slide Number Placeholder 4">
            <a:extLst>
              <a:ext uri="{FF2B5EF4-FFF2-40B4-BE49-F238E27FC236}">
                <a16:creationId xmlns:a16="http://schemas.microsoft.com/office/drawing/2014/main" id="{901FCDAB-03A6-41D3-9891-9665B9FB505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E41BEDA6-B90B-4DB0-91F9-C8E85453796C}" type="slidenum">
              <a:rPr lang="en-US" altLang="en-US" sz="600">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19</a:t>
            </a:fld>
            <a:endParaRPr lang="en-US" altLang="en-US" sz="600">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DF5E-1AE3-4393-8162-F453186CB9AD}"/>
              </a:ext>
            </a:extLst>
          </p:cNvPr>
          <p:cNvSpPr>
            <a:spLocks noGrp="1"/>
          </p:cNvSpPr>
          <p:nvPr>
            <p:ph type="ctrTitle"/>
          </p:nvPr>
        </p:nvSpPr>
        <p:spPr>
          <a:xfrm>
            <a:off x="2660650" y="1828801"/>
            <a:ext cx="6350000" cy="1336675"/>
          </a:xfrm>
        </p:spPr>
        <p:txBody>
          <a:bodyPr rtlCol="0">
            <a:normAutofit fontScale="90000"/>
          </a:bodyPr>
          <a:lstStyle/>
          <a:p>
            <a:pPr algn="ctr" eaLnBrk="1" fontAlgn="auto" hangingPunct="1">
              <a:spcAft>
                <a:spcPts val="0"/>
              </a:spcAft>
              <a:defRPr/>
            </a:pPr>
            <a:br>
              <a:rPr lang="en-US" u="sng" dirty="0"/>
            </a:br>
            <a:r>
              <a:rPr lang="en-US" dirty="0">
                <a:solidFill>
                  <a:schemeClr val="tx1"/>
                </a:solidFill>
              </a:rPr>
              <a:t>Medicare = Assistance with Medical costs after 65</a:t>
            </a:r>
          </a:p>
        </p:txBody>
      </p:sp>
      <p:sp>
        <p:nvSpPr>
          <p:cNvPr id="101379" name="Subtitle 2">
            <a:extLst>
              <a:ext uri="{FF2B5EF4-FFF2-40B4-BE49-F238E27FC236}">
                <a16:creationId xmlns:a16="http://schemas.microsoft.com/office/drawing/2014/main" id="{CB6BBC66-66FA-48A7-8E74-C6B443A248DA}"/>
              </a:ext>
            </a:extLst>
          </p:cNvPr>
          <p:cNvSpPr>
            <a:spLocks noGrp="1"/>
          </p:cNvSpPr>
          <p:nvPr>
            <p:ph type="subTitle" idx="1"/>
          </p:nvPr>
        </p:nvSpPr>
        <p:spPr>
          <a:xfrm>
            <a:off x="2946400" y="3292476"/>
            <a:ext cx="6064250" cy="1336675"/>
          </a:xfrm>
        </p:spPr>
        <p:txBody>
          <a:bodyPr rtlCol="0">
            <a:normAutofit fontScale="92500" lnSpcReduction="10000"/>
          </a:bodyPr>
          <a:lstStyle/>
          <a:p>
            <a:pPr eaLnBrk="1" fontAlgn="auto" hangingPunct="1">
              <a:spcAft>
                <a:spcPts val="0"/>
              </a:spcAft>
              <a:defRPr/>
            </a:pPr>
            <a:r>
              <a:rPr lang="en-US" altLang="en-US" sz="3300" dirty="0">
                <a:solidFill>
                  <a:srgbClr val="FF0000"/>
                </a:solidFill>
              </a:rPr>
              <a:t>Social Security Benefits = Monthly payments- </a:t>
            </a:r>
            <a:r>
              <a:rPr lang="en-US" altLang="en-US" sz="2700" b="1" dirty="0">
                <a:solidFill>
                  <a:srgbClr val="FF0000"/>
                </a:solidFill>
              </a:rPr>
              <a:t>62/early or 65/66/67+</a:t>
            </a:r>
          </a:p>
        </p:txBody>
      </p:sp>
      <p:sp>
        <p:nvSpPr>
          <p:cNvPr id="193541" name="Slide Number Placeholder 3">
            <a:extLst>
              <a:ext uri="{FF2B5EF4-FFF2-40B4-BE49-F238E27FC236}">
                <a16:creationId xmlns:a16="http://schemas.microsoft.com/office/drawing/2014/main" id="{9CCD0C8A-E086-4F44-B746-2A9DA72C64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93A55EF0-8829-489F-B218-A5B3BD0CF19C}" type="slidenum">
              <a:rPr lang="en-US" altLang="en-US" sz="600">
                <a:solidFill>
                  <a:srgbClr val="FFFFFF"/>
                </a:solidFill>
                <a:latin typeface="Arial" panose="020B0604020202020204" pitchFamily="34" charset="0"/>
                <a:cs typeface="Arial" panose="020B0604020202020204" pitchFamily="34" charset="0"/>
              </a:rPr>
              <a:pPr fontAlgn="base">
                <a:spcBef>
                  <a:spcPct val="0"/>
                </a:spcBef>
                <a:spcAft>
                  <a:spcPct val="0"/>
                </a:spcAft>
                <a:buClrTx/>
                <a:buSzTx/>
                <a:buNone/>
              </a:pPr>
              <a:t>2</a:t>
            </a:fld>
            <a:endParaRPr lang="en-US" altLang="en-US" sz="60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a:extLst>
              <a:ext uri="{FF2B5EF4-FFF2-40B4-BE49-F238E27FC236}">
                <a16:creationId xmlns:a16="http://schemas.microsoft.com/office/drawing/2014/main" id="{D3C03553-D250-4F68-AD61-5BDF16309507}"/>
              </a:ext>
            </a:extLst>
          </p:cNvPr>
          <p:cNvSpPr>
            <a:spLocks noGrp="1" noChangeArrowheads="1"/>
          </p:cNvSpPr>
          <p:nvPr>
            <p:ph type="title"/>
          </p:nvPr>
        </p:nvSpPr>
        <p:spPr/>
        <p:txBody>
          <a:bodyPr/>
          <a:lstStyle/>
          <a:p>
            <a:pPr eaLnBrk="1" hangingPunct="1"/>
            <a:r>
              <a:rPr lang="en-US" altLang="en-US" b="1">
                <a:solidFill>
                  <a:srgbClr val="00B050"/>
                </a:solidFill>
              </a:rPr>
              <a:t>It is not the same cost in all areas of the country 	</a:t>
            </a:r>
          </a:p>
        </p:txBody>
      </p:sp>
      <p:sp>
        <p:nvSpPr>
          <p:cNvPr id="3" name="Content Placeholder 2">
            <a:extLst>
              <a:ext uri="{FF2B5EF4-FFF2-40B4-BE49-F238E27FC236}">
                <a16:creationId xmlns:a16="http://schemas.microsoft.com/office/drawing/2014/main" id="{B8DAAEA0-A73D-42E4-9BFE-8FE3552746A9}"/>
              </a:ext>
            </a:extLst>
          </p:cNvPr>
          <p:cNvSpPr>
            <a:spLocks noGrp="1"/>
          </p:cNvSpPr>
          <p:nvPr>
            <p:ph idx="1"/>
          </p:nvPr>
        </p:nvSpPr>
        <p:spPr>
          <a:xfrm>
            <a:off x="2309813" y="1752600"/>
            <a:ext cx="5575300" cy="4654550"/>
          </a:xfrm>
        </p:spPr>
        <p:txBody>
          <a:bodyPr rtlCol="0">
            <a:normAutofit fontScale="92500" lnSpcReduction="10000"/>
          </a:bodyPr>
          <a:lstStyle/>
          <a:p>
            <a:pPr eaLnBrk="1" fontAlgn="auto" hangingPunct="1">
              <a:spcAft>
                <a:spcPts val="0"/>
              </a:spcAft>
              <a:defRPr/>
            </a:pPr>
            <a:r>
              <a:rPr lang="en-US" sz="1700" dirty="0">
                <a:solidFill>
                  <a:schemeClr val="tx1">
                    <a:lumMod val="75000"/>
                    <a:lumOff val="25000"/>
                  </a:schemeClr>
                </a:solidFill>
              </a:rPr>
              <a:t>The MA plans are sold ‘per county.’</a:t>
            </a:r>
          </a:p>
          <a:p>
            <a:pPr eaLnBrk="1" fontAlgn="auto" hangingPunct="1">
              <a:spcAft>
                <a:spcPts val="0"/>
              </a:spcAft>
              <a:defRPr/>
            </a:pPr>
            <a:r>
              <a:rPr lang="en-US" sz="1700" dirty="0">
                <a:solidFill>
                  <a:schemeClr val="tx1">
                    <a:lumMod val="75000"/>
                    <a:lumOff val="25000"/>
                  </a:schemeClr>
                </a:solidFill>
              </a:rPr>
              <a:t>If there is a smaller population with less risk sharing to bring down costs to the MA plan, there could be higher costs or not sold at all.</a:t>
            </a:r>
          </a:p>
          <a:p>
            <a:pPr eaLnBrk="1" fontAlgn="auto" hangingPunct="1">
              <a:spcAft>
                <a:spcPts val="0"/>
              </a:spcAft>
              <a:defRPr/>
            </a:pPr>
            <a:r>
              <a:rPr lang="en-US" sz="1700" dirty="0">
                <a:solidFill>
                  <a:schemeClr val="tx1">
                    <a:lumMod val="75000"/>
                    <a:lumOff val="25000"/>
                  </a:schemeClr>
                </a:solidFill>
              </a:rPr>
              <a:t>Choice is less with smaller counties/communities.</a:t>
            </a:r>
          </a:p>
          <a:p>
            <a:pPr eaLnBrk="1" fontAlgn="auto" hangingPunct="1">
              <a:spcAft>
                <a:spcPts val="0"/>
              </a:spcAft>
              <a:defRPr/>
            </a:pPr>
            <a:r>
              <a:rPr lang="en-US" sz="1700" dirty="0">
                <a:solidFill>
                  <a:schemeClr val="tx1">
                    <a:lumMod val="75000"/>
                    <a:lumOff val="25000"/>
                  </a:schemeClr>
                </a:solidFill>
              </a:rPr>
              <a:t>Cost is different/could be higher in smaller populated areas.</a:t>
            </a:r>
          </a:p>
          <a:p>
            <a:pPr eaLnBrk="1" fontAlgn="auto" hangingPunct="1">
              <a:spcAft>
                <a:spcPts val="0"/>
              </a:spcAft>
              <a:defRPr/>
            </a:pPr>
            <a:r>
              <a:rPr lang="en-US" sz="1700" dirty="0">
                <a:solidFill>
                  <a:schemeClr val="tx1">
                    <a:lumMod val="75000"/>
                    <a:lumOff val="25000"/>
                  </a:schemeClr>
                </a:solidFill>
              </a:rPr>
              <a:t>Out of network – significant as coverage is ‘community/county’ providers.</a:t>
            </a:r>
          </a:p>
          <a:p>
            <a:pPr eaLnBrk="1" fontAlgn="auto" hangingPunct="1">
              <a:spcAft>
                <a:spcPts val="0"/>
              </a:spcAft>
              <a:defRPr/>
            </a:pPr>
            <a:r>
              <a:rPr lang="en-US" sz="1700" dirty="0">
                <a:solidFill>
                  <a:schemeClr val="tx1">
                    <a:lumMod val="75000"/>
                    <a:lumOff val="25000"/>
                  </a:schemeClr>
                </a:solidFill>
              </a:rPr>
              <a:t>Let’s look at Idaho:</a:t>
            </a:r>
          </a:p>
          <a:p>
            <a:pPr lvl="1" eaLnBrk="1" fontAlgn="auto" hangingPunct="1">
              <a:spcAft>
                <a:spcPts val="0"/>
              </a:spcAft>
              <a:defRPr/>
            </a:pPr>
            <a:r>
              <a:rPr lang="en-US" sz="1700" dirty="0">
                <a:solidFill>
                  <a:schemeClr val="tx1">
                    <a:lumMod val="75000"/>
                    <a:lumOff val="25000"/>
                  </a:schemeClr>
                </a:solidFill>
              </a:rPr>
              <a:t>Populated areas can have multiple plans. </a:t>
            </a:r>
          </a:p>
          <a:p>
            <a:pPr lvl="1" eaLnBrk="1" fontAlgn="auto" hangingPunct="1">
              <a:spcAft>
                <a:spcPts val="0"/>
              </a:spcAft>
              <a:defRPr/>
            </a:pPr>
            <a:r>
              <a:rPr lang="en-US" sz="1700" dirty="0">
                <a:solidFill>
                  <a:schemeClr val="tx1">
                    <a:lumMod val="75000"/>
                    <a:lumOff val="25000"/>
                  </a:schemeClr>
                </a:solidFill>
              </a:rPr>
              <a:t>Costs are approx. $200 per month for MA plans being sold/southern Idaho  ($144/Part B, $25 /Part D and the MA’s monthly premium/$35.) </a:t>
            </a:r>
          </a:p>
          <a:p>
            <a:pPr lvl="1" eaLnBrk="1" fontAlgn="auto" hangingPunct="1">
              <a:spcAft>
                <a:spcPts val="0"/>
              </a:spcAft>
              <a:defRPr/>
            </a:pPr>
            <a:r>
              <a:rPr lang="en-US" sz="1700" dirty="0">
                <a:solidFill>
                  <a:schemeClr val="tx1">
                    <a:lumMod val="75000"/>
                    <a:lumOff val="25000"/>
                  </a:schemeClr>
                </a:solidFill>
              </a:rPr>
              <a:t>Some rural counties have no plans being sold.</a:t>
            </a:r>
          </a:p>
          <a:p>
            <a:pPr lvl="1" eaLnBrk="1" fontAlgn="auto" hangingPunct="1">
              <a:spcAft>
                <a:spcPts val="0"/>
              </a:spcAft>
              <a:defRPr/>
            </a:pPr>
            <a:r>
              <a:rPr lang="en-US" sz="1700" dirty="0">
                <a:solidFill>
                  <a:schemeClr val="tx1">
                    <a:lumMod val="75000"/>
                    <a:lumOff val="25000"/>
                  </a:schemeClr>
                </a:solidFill>
              </a:rPr>
              <a:t>Less provider networks to use.</a:t>
            </a:r>
          </a:p>
          <a:p>
            <a:pPr marL="342900" lvl="1" indent="0" eaLnBrk="1" fontAlgn="auto" hangingPunct="1">
              <a:spcAft>
                <a:spcPts val="0"/>
              </a:spcAft>
              <a:buNone/>
              <a:defRPr/>
            </a:pPr>
            <a:endParaRPr lang="en-US" dirty="0">
              <a:solidFill>
                <a:schemeClr val="tx1">
                  <a:lumMod val="75000"/>
                  <a:lumOff val="25000"/>
                </a:schemeClr>
              </a:solidFill>
            </a:endParaRPr>
          </a:p>
        </p:txBody>
      </p:sp>
      <p:sp>
        <p:nvSpPr>
          <p:cNvPr id="219141" name="Slide Number Placeholder 4">
            <a:extLst>
              <a:ext uri="{FF2B5EF4-FFF2-40B4-BE49-F238E27FC236}">
                <a16:creationId xmlns:a16="http://schemas.microsoft.com/office/drawing/2014/main" id="{2190D0D0-F1ED-497F-AF30-0014269C86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A25ABA42-A425-40FB-819D-DF7DD11B34D4}" type="slidenum">
              <a:rPr lang="en-US" altLang="en-US" sz="600">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20</a:t>
            </a:fld>
            <a:endParaRPr lang="en-US" altLang="en-US" sz="600">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4">
            <a:extLst>
              <a:ext uri="{FF2B5EF4-FFF2-40B4-BE49-F238E27FC236}">
                <a16:creationId xmlns:a16="http://schemas.microsoft.com/office/drawing/2014/main" id="{88CF54A1-75ED-40F7-A525-337DC500FC25}"/>
              </a:ext>
            </a:extLst>
          </p:cNvPr>
          <p:cNvSpPr>
            <a:spLocks noGrp="1" noChangeArrowheads="1"/>
          </p:cNvSpPr>
          <p:nvPr>
            <p:ph type="title"/>
          </p:nvPr>
        </p:nvSpPr>
        <p:spPr/>
        <p:txBody>
          <a:bodyPr/>
          <a:lstStyle/>
          <a:p>
            <a:pPr eaLnBrk="1" hangingPunct="1"/>
            <a:r>
              <a:rPr lang="en-US" altLang="en-US">
                <a:solidFill>
                  <a:schemeClr val="tx1"/>
                </a:solidFill>
              </a:rPr>
              <a:t>What Is MSP?</a:t>
            </a:r>
          </a:p>
        </p:txBody>
      </p:sp>
      <p:sp>
        <p:nvSpPr>
          <p:cNvPr id="88068" name="Rectangle 5">
            <a:extLst>
              <a:ext uri="{FF2B5EF4-FFF2-40B4-BE49-F238E27FC236}">
                <a16:creationId xmlns:a16="http://schemas.microsoft.com/office/drawing/2014/main" id="{80580B24-ADFD-4285-94E4-4BB733E2E002}"/>
              </a:ext>
            </a:extLst>
          </p:cNvPr>
          <p:cNvSpPr>
            <a:spLocks noGrp="1" noChangeArrowheads="1"/>
          </p:cNvSpPr>
          <p:nvPr>
            <p:ph idx="1"/>
          </p:nvPr>
        </p:nvSpPr>
        <p:spPr>
          <a:xfrm>
            <a:off x="2032000" y="1447801"/>
            <a:ext cx="6446838" cy="4346575"/>
          </a:xfrm>
        </p:spPr>
        <p:txBody>
          <a:bodyPr rtlCol="0">
            <a:noAutofit/>
          </a:bodyPr>
          <a:lstStyle/>
          <a:p>
            <a:pPr eaLnBrk="1" fontAlgn="auto" hangingPunct="1">
              <a:spcAft>
                <a:spcPts val="0"/>
              </a:spcAft>
              <a:buFont typeface="Wingdings 3" charset="2"/>
              <a:buChar char=""/>
              <a:defRPr/>
            </a:pPr>
            <a:r>
              <a:rPr lang="en-US" altLang="en-US" sz="1600" b="1" u="sng" dirty="0">
                <a:solidFill>
                  <a:schemeClr val="tx1">
                    <a:lumMod val="75000"/>
                    <a:lumOff val="25000"/>
                  </a:schemeClr>
                </a:solidFill>
              </a:rPr>
              <a:t>Medicare Secondary Payer/MSP mandates</a:t>
            </a:r>
          </a:p>
          <a:p>
            <a:pPr lvl="1" eaLnBrk="1" fontAlgn="auto" hangingPunct="1">
              <a:spcAft>
                <a:spcPts val="0"/>
              </a:spcAft>
              <a:buFont typeface="Wingdings 3" charset="2"/>
              <a:buChar char=""/>
              <a:defRPr/>
            </a:pPr>
            <a:r>
              <a:rPr lang="en-US" altLang="en-US" sz="1600" dirty="0">
                <a:solidFill>
                  <a:schemeClr val="tx1">
                    <a:lumMod val="75000"/>
                    <a:lumOff val="25000"/>
                  </a:schemeClr>
                </a:solidFill>
              </a:rPr>
              <a:t>Certain insurance pays health care bills </a:t>
            </a:r>
            <a:r>
              <a:rPr lang="en-US" altLang="en-US" sz="1600" b="1" dirty="0">
                <a:solidFill>
                  <a:srgbClr val="FF0000"/>
                </a:solidFill>
              </a:rPr>
              <a:t>before</a:t>
            </a:r>
            <a:r>
              <a:rPr lang="en-US" altLang="en-US" sz="1600" dirty="0">
                <a:solidFill>
                  <a:schemeClr val="tx1">
                    <a:lumMod val="75000"/>
                    <a:lumOff val="25000"/>
                  </a:schemeClr>
                </a:solidFill>
              </a:rPr>
              <a:t> Medicare pays</a:t>
            </a:r>
          </a:p>
          <a:p>
            <a:pPr lvl="1" eaLnBrk="1" fontAlgn="auto" hangingPunct="1">
              <a:spcAft>
                <a:spcPts val="0"/>
              </a:spcAft>
              <a:buFont typeface="Wingdings 3" charset="2"/>
              <a:buChar char=""/>
              <a:defRPr/>
            </a:pPr>
            <a:r>
              <a:rPr lang="en-US" altLang="en-US" sz="1600" dirty="0">
                <a:solidFill>
                  <a:schemeClr val="tx1">
                    <a:lumMod val="75000"/>
                    <a:lumOff val="25000"/>
                  </a:schemeClr>
                </a:solidFill>
              </a:rPr>
              <a:t>Identify other insurance that may pay first</a:t>
            </a:r>
          </a:p>
          <a:p>
            <a:pPr marL="342900" lvl="1" indent="0" eaLnBrk="1" fontAlgn="auto" hangingPunct="1">
              <a:spcAft>
                <a:spcPts val="0"/>
              </a:spcAft>
              <a:buNone/>
              <a:defRPr/>
            </a:pPr>
            <a:endParaRPr lang="en-US" altLang="en-US" sz="1600" dirty="0">
              <a:solidFill>
                <a:schemeClr val="tx1">
                  <a:lumMod val="75000"/>
                  <a:lumOff val="25000"/>
                </a:schemeClr>
              </a:solidFill>
            </a:endParaRPr>
          </a:p>
          <a:p>
            <a:pPr eaLnBrk="1" fontAlgn="auto" hangingPunct="1">
              <a:spcAft>
                <a:spcPts val="0"/>
              </a:spcAft>
              <a:buFont typeface="Wingdings 3" charset="2"/>
              <a:buChar char=""/>
              <a:defRPr/>
            </a:pPr>
            <a:r>
              <a:rPr lang="en-US" altLang="en-US" sz="1600" u="sng" dirty="0">
                <a:solidFill>
                  <a:schemeClr val="tx1">
                    <a:lumMod val="75000"/>
                    <a:lumOff val="25000"/>
                  </a:schemeClr>
                </a:solidFill>
              </a:rPr>
              <a:t>Medicare is primary – </a:t>
            </a:r>
            <a:endParaRPr lang="en-US" altLang="en-US" sz="1600" u="sng" dirty="0">
              <a:solidFill>
                <a:srgbClr val="FF0000"/>
              </a:solidFill>
            </a:endParaRPr>
          </a:p>
          <a:p>
            <a:pPr lvl="1" eaLnBrk="1" fontAlgn="auto" hangingPunct="1">
              <a:spcAft>
                <a:spcPts val="0"/>
              </a:spcAft>
              <a:buFont typeface="Wingdings 3" charset="2"/>
              <a:buChar char=""/>
              <a:defRPr/>
            </a:pPr>
            <a:r>
              <a:rPr lang="en-US" altLang="en-US" sz="1600" dirty="0">
                <a:solidFill>
                  <a:schemeClr val="tx1">
                    <a:lumMod val="75000"/>
                    <a:lumOff val="25000"/>
                  </a:schemeClr>
                </a:solidFill>
              </a:rPr>
              <a:t>In the absence of other insurance</a:t>
            </a:r>
          </a:p>
          <a:p>
            <a:pPr lvl="1" eaLnBrk="1" fontAlgn="auto" hangingPunct="1">
              <a:spcAft>
                <a:spcPts val="0"/>
              </a:spcAft>
              <a:buFont typeface="Wingdings 3" charset="2"/>
              <a:buChar char=""/>
              <a:defRPr/>
            </a:pPr>
            <a:r>
              <a:rPr lang="en-US" altLang="en-US" sz="1600" dirty="0">
                <a:solidFill>
                  <a:schemeClr val="tx1">
                    <a:lumMod val="75000"/>
                    <a:lumOff val="25000"/>
                  </a:schemeClr>
                </a:solidFill>
              </a:rPr>
              <a:t>When retiring – commercial insurance/employer based insurance is no longer primary.</a:t>
            </a:r>
          </a:p>
          <a:p>
            <a:pPr lvl="1" eaLnBrk="1" fontAlgn="auto" hangingPunct="1">
              <a:spcAft>
                <a:spcPts val="0"/>
              </a:spcAft>
              <a:buFont typeface="Wingdings 3" charset="2"/>
              <a:buChar char=""/>
              <a:defRPr/>
            </a:pPr>
            <a:r>
              <a:rPr lang="en-US" altLang="en-US" sz="1600" dirty="0">
                <a:solidFill>
                  <a:schemeClr val="tx1">
                    <a:lumMod val="75000"/>
                    <a:lumOff val="25000"/>
                  </a:schemeClr>
                </a:solidFill>
              </a:rPr>
              <a:t>EXCEPTION:  Federal employees have different package.</a:t>
            </a:r>
          </a:p>
          <a:p>
            <a:pPr marL="342900" lvl="1" indent="0" eaLnBrk="1" fontAlgn="auto" hangingPunct="1">
              <a:spcAft>
                <a:spcPts val="0"/>
              </a:spcAft>
              <a:buNone/>
              <a:defRPr/>
            </a:pPr>
            <a:endParaRPr lang="en-US" altLang="en-US" sz="1600" dirty="0">
              <a:solidFill>
                <a:schemeClr val="tx1">
                  <a:lumMod val="75000"/>
                  <a:lumOff val="25000"/>
                </a:schemeClr>
              </a:solidFill>
            </a:endParaRPr>
          </a:p>
          <a:p>
            <a:pPr marL="342900" lvl="1" indent="0" eaLnBrk="1" fontAlgn="auto" hangingPunct="1">
              <a:spcAft>
                <a:spcPts val="0"/>
              </a:spcAft>
              <a:buNone/>
              <a:defRPr/>
            </a:pPr>
            <a:r>
              <a:rPr lang="en-US" altLang="en-US" sz="1600" dirty="0">
                <a:solidFill>
                  <a:schemeClr val="tx1">
                    <a:lumMod val="75000"/>
                    <a:lumOff val="25000"/>
                  </a:schemeClr>
                </a:solidFill>
              </a:rPr>
              <a:t>3 months prior to turning 65, expect a Questionnaire asking about your employment status.  If you retire, IMPORTANT to get your historical data updated with the retirement date. </a:t>
            </a:r>
          </a:p>
          <a:p>
            <a:pPr marL="342900" lvl="1" indent="0" eaLnBrk="1" fontAlgn="auto" hangingPunct="1">
              <a:spcAft>
                <a:spcPts val="0"/>
              </a:spcAft>
              <a:buNone/>
              <a:defRPr/>
            </a:pPr>
            <a:r>
              <a:rPr lang="en-US" altLang="en-US" sz="1600" dirty="0">
                <a:solidFill>
                  <a:schemeClr val="tx1">
                    <a:lumMod val="75000"/>
                    <a:lumOff val="25000"/>
                  </a:schemeClr>
                </a:solidFill>
              </a:rPr>
              <a:t>If you had an accident, expect a Questionnaire regarding the details. They are looking for who is primary – not Medicare.</a:t>
            </a:r>
          </a:p>
        </p:txBody>
      </p:sp>
      <p:sp>
        <p:nvSpPr>
          <p:cNvPr id="220164" name="Slide Number Placeholder 5">
            <a:extLst>
              <a:ext uri="{FF2B5EF4-FFF2-40B4-BE49-F238E27FC236}">
                <a16:creationId xmlns:a16="http://schemas.microsoft.com/office/drawing/2014/main" id="{9724B607-0B95-4FAB-BCCF-8C40125592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5FB51788-9C63-4113-9186-5756C5EC435B}"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21</a:t>
            </a:fld>
            <a:endParaRPr lang="en-US" altLang="en-US" sz="10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9338924E-25DE-44C4-B25C-79DBF5C8BB03}"/>
              </a:ext>
            </a:extLst>
          </p:cNvPr>
          <p:cNvSpPr>
            <a:spLocks noGrp="1" noChangeArrowheads="1"/>
          </p:cNvSpPr>
          <p:nvPr>
            <p:ph type="title"/>
          </p:nvPr>
        </p:nvSpPr>
        <p:spPr/>
        <p:txBody>
          <a:bodyPr/>
          <a:lstStyle/>
          <a:p>
            <a:pPr eaLnBrk="1" hangingPunct="1"/>
            <a:r>
              <a:rPr lang="en-US" altLang="en-US">
                <a:solidFill>
                  <a:schemeClr val="tx1"/>
                </a:solidFill>
              </a:rPr>
              <a:t>Other Possible Payers </a:t>
            </a:r>
            <a:r>
              <a:rPr lang="en-US" altLang="en-US" u="sng">
                <a:solidFill>
                  <a:schemeClr val="tx1"/>
                </a:solidFill>
              </a:rPr>
              <a:t>primary to Medicare  </a:t>
            </a:r>
          </a:p>
        </p:txBody>
      </p:sp>
      <p:sp>
        <p:nvSpPr>
          <p:cNvPr id="92164" name="Rectangle 3">
            <a:extLst>
              <a:ext uri="{FF2B5EF4-FFF2-40B4-BE49-F238E27FC236}">
                <a16:creationId xmlns:a16="http://schemas.microsoft.com/office/drawing/2014/main" id="{2CD18D08-F5A3-49B0-9B8C-CCFEEF9757A3}"/>
              </a:ext>
            </a:extLst>
          </p:cNvPr>
          <p:cNvSpPr>
            <a:spLocks noGrp="1" noChangeArrowheads="1"/>
          </p:cNvSpPr>
          <p:nvPr>
            <p:ph idx="1"/>
          </p:nvPr>
        </p:nvSpPr>
        <p:spPr>
          <a:xfrm>
            <a:off x="2032000" y="1828800"/>
            <a:ext cx="6446838" cy="3771900"/>
          </a:xfrm>
        </p:spPr>
        <p:txBody>
          <a:bodyPr rtlCol="0">
            <a:normAutofit/>
          </a:bodyPr>
          <a:lstStyle/>
          <a:p>
            <a:pPr eaLnBrk="1" fontAlgn="auto" hangingPunct="1">
              <a:spcAft>
                <a:spcPts val="0"/>
              </a:spcAft>
              <a:buFont typeface="Wingdings 3" charset="2"/>
              <a:buChar char=""/>
              <a:defRPr/>
            </a:pPr>
            <a:r>
              <a:rPr lang="en-US" altLang="en-US" sz="2100" dirty="0">
                <a:solidFill>
                  <a:schemeClr val="tx1">
                    <a:lumMod val="75000"/>
                    <a:lumOff val="25000"/>
                  </a:schemeClr>
                </a:solidFill>
              </a:rPr>
              <a:t>No-fault or liability insurance</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Workers’ compensation</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Federal Black Lung Program</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COBRA continuation coverage</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Employer  group health plans /EGHP  (20 employees)</a:t>
            </a:r>
          </a:p>
          <a:p>
            <a:pPr lvl="1" eaLnBrk="1" fontAlgn="auto" hangingPunct="1">
              <a:spcAft>
                <a:spcPts val="0"/>
              </a:spcAft>
              <a:buFont typeface="Wingdings 3" charset="2"/>
              <a:buChar char=""/>
              <a:defRPr/>
            </a:pPr>
            <a:r>
              <a:rPr lang="en-US" altLang="en-US" sz="1950" dirty="0">
                <a:solidFill>
                  <a:schemeClr val="tx1">
                    <a:lumMod val="75000"/>
                    <a:lumOff val="25000"/>
                  </a:schemeClr>
                </a:solidFill>
              </a:rPr>
              <a:t>Working Aged  *19% working over 65/ 2017*</a:t>
            </a:r>
          </a:p>
          <a:p>
            <a:pPr marL="342900" lvl="1" indent="0" eaLnBrk="1" fontAlgn="auto" hangingPunct="1">
              <a:spcAft>
                <a:spcPts val="0"/>
              </a:spcAft>
              <a:buNone/>
              <a:defRPr/>
            </a:pPr>
            <a:endParaRPr lang="en-US" altLang="en-US" sz="1950" dirty="0">
              <a:solidFill>
                <a:schemeClr val="tx1">
                  <a:lumMod val="75000"/>
                  <a:lumOff val="25000"/>
                </a:schemeClr>
              </a:solidFill>
            </a:endParaRPr>
          </a:p>
        </p:txBody>
      </p:sp>
      <p:sp>
        <p:nvSpPr>
          <p:cNvPr id="222212" name="Slide Number Placeholder 5">
            <a:extLst>
              <a:ext uri="{FF2B5EF4-FFF2-40B4-BE49-F238E27FC236}">
                <a16:creationId xmlns:a16="http://schemas.microsoft.com/office/drawing/2014/main" id="{CE9BE6EB-A559-487A-A789-2CF9000FFE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1A4C1FEC-C5AE-4213-8FC0-300FA8148079}"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22</a:t>
            </a:fld>
            <a:endParaRPr lang="en-US" altLang="en-US" sz="10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a:extLst>
              <a:ext uri="{FF2B5EF4-FFF2-40B4-BE49-F238E27FC236}">
                <a16:creationId xmlns:a16="http://schemas.microsoft.com/office/drawing/2014/main" id="{39CC45EA-D169-411D-B961-B8DA8C6E0588}"/>
              </a:ext>
            </a:extLst>
          </p:cNvPr>
          <p:cNvSpPr>
            <a:spLocks noGrp="1" noChangeArrowheads="1"/>
          </p:cNvSpPr>
          <p:nvPr>
            <p:ph type="title"/>
          </p:nvPr>
        </p:nvSpPr>
        <p:spPr/>
        <p:txBody>
          <a:bodyPr/>
          <a:lstStyle/>
          <a:p>
            <a:pPr eaLnBrk="1" hangingPunct="1"/>
            <a:r>
              <a:rPr lang="en-US" altLang="en-US">
                <a:solidFill>
                  <a:schemeClr val="tx1"/>
                </a:solidFill>
              </a:rPr>
              <a:t>For More Information</a:t>
            </a:r>
          </a:p>
        </p:txBody>
      </p:sp>
      <p:sp>
        <p:nvSpPr>
          <p:cNvPr id="106500" name="Rectangle 5">
            <a:extLst>
              <a:ext uri="{FF2B5EF4-FFF2-40B4-BE49-F238E27FC236}">
                <a16:creationId xmlns:a16="http://schemas.microsoft.com/office/drawing/2014/main" id="{0F88AFD9-C6F2-42CC-89E8-8E943E3502D7}"/>
              </a:ext>
            </a:extLst>
          </p:cNvPr>
          <p:cNvSpPr>
            <a:spLocks noGrp="1" noChangeArrowheads="1"/>
          </p:cNvSpPr>
          <p:nvPr>
            <p:ph idx="1"/>
          </p:nvPr>
        </p:nvSpPr>
        <p:spPr/>
        <p:txBody>
          <a:bodyPr rtlCol="0">
            <a:normAutofit/>
          </a:bodyPr>
          <a:lstStyle/>
          <a:p>
            <a:pPr eaLnBrk="1" fontAlgn="auto" hangingPunct="1">
              <a:spcAft>
                <a:spcPts val="0"/>
              </a:spcAft>
              <a:buFont typeface="Wingdings 3" charset="2"/>
              <a:buChar char=""/>
              <a:defRPr/>
            </a:pPr>
            <a:r>
              <a:rPr lang="en-US" altLang="en-US" sz="1350">
                <a:solidFill>
                  <a:schemeClr val="tx1">
                    <a:lumMod val="75000"/>
                    <a:lumOff val="25000"/>
                  </a:schemeClr>
                </a:solidFill>
              </a:rPr>
              <a:t>1-800-MEDICARE (1-800-633-4227)</a:t>
            </a:r>
          </a:p>
          <a:p>
            <a:pPr lvl="1" eaLnBrk="1" fontAlgn="auto" hangingPunct="1">
              <a:spcAft>
                <a:spcPts val="0"/>
              </a:spcAft>
              <a:buFont typeface="Wingdings 3" charset="2"/>
              <a:buChar char=""/>
              <a:defRPr/>
            </a:pPr>
            <a:r>
              <a:rPr lang="en-US" altLang="en-US">
                <a:solidFill>
                  <a:schemeClr val="tx1">
                    <a:lumMod val="75000"/>
                    <a:lumOff val="25000"/>
                  </a:schemeClr>
                </a:solidFill>
              </a:rPr>
              <a:t>TTY users call 1-877-486-2048</a:t>
            </a:r>
          </a:p>
          <a:p>
            <a:pPr eaLnBrk="1" fontAlgn="auto" hangingPunct="1">
              <a:spcAft>
                <a:spcPts val="0"/>
              </a:spcAft>
              <a:buFont typeface="Wingdings 3" charset="2"/>
              <a:buChar char=""/>
              <a:defRPr/>
            </a:pPr>
            <a:r>
              <a:rPr lang="en-US" altLang="en-US" sz="1350">
                <a:solidFill>
                  <a:schemeClr val="tx1">
                    <a:lumMod val="75000"/>
                    <a:lumOff val="25000"/>
                  </a:schemeClr>
                </a:solidFill>
              </a:rPr>
              <a:t>www.mymedicare.gov </a:t>
            </a:r>
          </a:p>
          <a:p>
            <a:pPr eaLnBrk="1" fontAlgn="auto" hangingPunct="1">
              <a:spcAft>
                <a:spcPts val="0"/>
              </a:spcAft>
              <a:buFont typeface="Wingdings 3" charset="2"/>
              <a:buChar char=""/>
              <a:defRPr/>
            </a:pPr>
            <a:r>
              <a:rPr lang="en-US" altLang="en-US" sz="1350">
                <a:solidFill>
                  <a:schemeClr val="tx1">
                    <a:lumMod val="75000"/>
                    <a:lumOff val="25000"/>
                  </a:schemeClr>
                </a:solidFill>
              </a:rPr>
              <a:t>www.cms.hhs.gov </a:t>
            </a:r>
          </a:p>
          <a:p>
            <a:pPr eaLnBrk="1" fontAlgn="auto" hangingPunct="1">
              <a:spcAft>
                <a:spcPts val="0"/>
              </a:spcAft>
              <a:buFont typeface="Wingdings 3" charset="2"/>
              <a:buChar char=""/>
              <a:defRPr/>
            </a:pPr>
            <a:r>
              <a:rPr lang="en-US" altLang="en-US" sz="1350">
                <a:solidFill>
                  <a:schemeClr val="tx1">
                    <a:lumMod val="75000"/>
                    <a:lumOff val="25000"/>
                  </a:schemeClr>
                </a:solidFill>
              </a:rPr>
              <a:t>State Health Insurance Assistance Program (SHIP) </a:t>
            </a:r>
          </a:p>
          <a:p>
            <a:pPr eaLnBrk="1" fontAlgn="auto" hangingPunct="1">
              <a:spcAft>
                <a:spcPts val="0"/>
              </a:spcAft>
              <a:buFont typeface="Wingdings 3" charset="2"/>
              <a:buChar char=""/>
              <a:defRPr/>
            </a:pPr>
            <a:r>
              <a:rPr lang="en-US" altLang="en-US" sz="1350" i="1">
                <a:solidFill>
                  <a:schemeClr val="tx1">
                    <a:lumMod val="75000"/>
                    <a:lumOff val="25000"/>
                  </a:schemeClr>
                </a:solidFill>
              </a:rPr>
              <a:t>Medicare &amp; You</a:t>
            </a:r>
            <a:r>
              <a:rPr lang="en-US" altLang="en-US" sz="1350">
                <a:solidFill>
                  <a:schemeClr val="tx1">
                    <a:lumMod val="75000"/>
                    <a:lumOff val="25000"/>
                  </a:schemeClr>
                </a:solidFill>
              </a:rPr>
              <a:t> handbook</a:t>
            </a:r>
          </a:p>
          <a:p>
            <a:pPr lvl="1" eaLnBrk="1" fontAlgn="auto" hangingPunct="1">
              <a:spcAft>
                <a:spcPts val="0"/>
              </a:spcAft>
              <a:buFont typeface="Wingdings 3" charset="2"/>
              <a:buChar char=""/>
              <a:defRPr/>
            </a:pPr>
            <a:r>
              <a:rPr lang="en-US" altLang="en-US">
                <a:solidFill>
                  <a:schemeClr val="tx1">
                    <a:lumMod val="75000"/>
                    <a:lumOff val="25000"/>
                  </a:schemeClr>
                </a:solidFill>
              </a:rPr>
              <a:t>Other publications</a:t>
            </a:r>
          </a:p>
        </p:txBody>
      </p:sp>
      <p:sp>
        <p:nvSpPr>
          <p:cNvPr id="224260" name="Slide Number Placeholder 5">
            <a:extLst>
              <a:ext uri="{FF2B5EF4-FFF2-40B4-BE49-F238E27FC236}">
                <a16:creationId xmlns:a16="http://schemas.microsoft.com/office/drawing/2014/main" id="{2D1FDE12-96E6-4C92-A87B-7EDEBF7554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8E07BEE7-BB13-46D5-BB6D-BF7D0573076D}"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23</a:t>
            </a:fld>
            <a:endParaRPr lang="en-US" altLang="en-US" sz="1000">
              <a:solidFill>
                <a:srgbClr val="000000"/>
              </a:solidFill>
              <a:latin typeface="Arial" panose="020B0604020202020204" pitchFamily="34" charset="0"/>
              <a:cs typeface="Arial" panose="020B0604020202020204" pitchFamily="34" charset="0"/>
            </a:endParaRP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3" descr="cal">
            <a:extLst>
              <a:ext uri="{FF2B5EF4-FFF2-40B4-BE49-F238E27FC236}">
                <a16:creationId xmlns:a16="http://schemas.microsoft.com/office/drawing/2014/main" id="{AAA0F9E6-4ABC-44D7-B605-02386A6B6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2732088"/>
            <a:ext cx="62992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9">
            <a:extLst>
              <a:ext uri="{FF2B5EF4-FFF2-40B4-BE49-F238E27FC236}">
                <a16:creationId xmlns:a16="http://schemas.microsoft.com/office/drawing/2014/main" id="{67F9C902-E697-4845-8632-9E5F42CAC34B}"/>
              </a:ext>
            </a:extLst>
          </p:cNvPr>
          <p:cNvSpPr>
            <a:spLocks noChangeArrowheads="1"/>
          </p:cNvSpPr>
          <p:nvPr/>
        </p:nvSpPr>
        <p:spPr bwMode="auto">
          <a:xfrm>
            <a:off x="3181350" y="1085851"/>
            <a:ext cx="6343650" cy="473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defRPr/>
            </a:pPr>
            <a:r>
              <a:rPr lang="en-US" altLang="en-US" sz="2475" b="1">
                <a:solidFill>
                  <a:srgbClr val="002060"/>
                </a:solidFill>
                <a:latin typeface="Times New Roman" panose="02020603050405020304" pitchFamily="18" charset="0"/>
              </a:rPr>
              <a:t>When Can I Sign Up for Medicare Part B?</a:t>
            </a:r>
          </a:p>
        </p:txBody>
      </p:sp>
      <p:sp>
        <p:nvSpPr>
          <p:cNvPr id="226308" name="Rectangle 11">
            <a:extLst>
              <a:ext uri="{FF2B5EF4-FFF2-40B4-BE49-F238E27FC236}">
                <a16:creationId xmlns:a16="http://schemas.microsoft.com/office/drawing/2014/main" id="{A71B048C-74BF-4AC1-B48D-A4A18177A8BA}"/>
              </a:ext>
            </a:extLst>
          </p:cNvPr>
          <p:cNvSpPr>
            <a:spLocks noChangeArrowheads="1"/>
          </p:cNvSpPr>
          <p:nvPr/>
        </p:nvSpPr>
        <p:spPr bwMode="auto">
          <a:xfrm>
            <a:off x="4210050" y="2686050"/>
            <a:ext cx="41719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nchor="ctr"/>
          <a:lstStyle>
            <a:lvl1pPr indent="-342900" defTabSz="685800">
              <a:tabLst>
                <a:tab pos="2057400" algn="l"/>
              </a:tabLst>
              <a:defRPr>
                <a:solidFill>
                  <a:schemeClr val="tx1"/>
                </a:solidFill>
                <a:latin typeface="Arial" panose="020B0604020202020204" pitchFamily="34" charset="0"/>
                <a:cs typeface="Arial" panose="020B0604020202020204" pitchFamily="34" charset="0"/>
              </a:defRPr>
            </a:lvl1pPr>
            <a:lvl2pPr marL="742950" indent="-285750" defTabSz="685800">
              <a:tabLst>
                <a:tab pos="2057400" algn="l"/>
              </a:tabLst>
              <a:defRPr>
                <a:solidFill>
                  <a:schemeClr val="tx1"/>
                </a:solidFill>
                <a:latin typeface="Arial" panose="020B0604020202020204" pitchFamily="34" charset="0"/>
                <a:cs typeface="Arial" panose="020B0604020202020204" pitchFamily="34" charset="0"/>
              </a:defRPr>
            </a:lvl2pPr>
            <a:lvl3pPr marL="1143000" indent="-228600" defTabSz="685800">
              <a:tabLst>
                <a:tab pos="2057400" algn="l"/>
              </a:tabLst>
              <a:defRPr>
                <a:solidFill>
                  <a:schemeClr val="tx1"/>
                </a:solidFill>
                <a:latin typeface="Arial" panose="020B0604020202020204" pitchFamily="34" charset="0"/>
                <a:cs typeface="Arial" panose="020B0604020202020204" pitchFamily="34" charset="0"/>
              </a:defRPr>
            </a:lvl3pPr>
            <a:lvl4pPr marL="1600200" indent="-228600" defTabSz="685800">
              <a:tabLst>
                <a:tab pos="2057400" algn="l"/>
              </a:tabLst>
              <a:defRPr>
                <a:solidFill>
                  <a:schemeClr val="tx1"/>
                </a:solidFill>
                <a:latin typeface="Arial" panose="020B0604020202020204" pitchFamily="34" charset="0"/>
                <a:cs typeface="Arial" panose="020B0604020202020204" pitchFamily="34" charset="0"/>
              </a:defRPr>
            </a:lvl4pPr>
            <a:lvl5pPr marL="2057400" indent="-228600" defTabSz="685800">
              <a:tabLst>
                <a:tab pos="2057400" algn="l"/>
              </a:tabLst>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tabLst>
                <a:tab pos="2057400" algn="l"/>
              </a:tabLs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tabLst>
                <a:tab pos="2057400" algn="l"/>
              </a:tabLs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tabLst>
                <a:tab pos="2057400" algn="l"/>
              </a:tabLs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tabLst>
                <a:tab pos="2057400" algn="l"/>
              </a:tabLst>
              <a:defRPr>
                <a:solidFill>
                  <a:schemeClr val="tx1"/>
                </a:solidFill>
                <a:latin typeface="Arial" panose="020B0604020202020204" pitchFamily="34" charset="0"/>
                <a:cs typeface="Arial" panose="020B0604020202020204" pitchFamily="34" charset="0"/>
              </a:defRPr>
            </a:lvl9pPr>
          </a:lstStyle>
          <a:p>
            <a:pPr eaLnBrk="0" fontAlgn="base" hangingPunct="0">
              <a:spcBef>
                <a:spcPct val="75000"/>
              </a:spcBef>
              <a:spcAft>
                <a:spcPct val="0"/>
              </a:spcAft>
              <a:buClr>
                <a:srgbClr val="FF3300"/>
              </a:buClr>
              <a:buFont typeface="Wingdings" panose="05000000000000000000" pitchFamily="2" charset="2"/>
              <a:buChar char="Ø"/>
            </a:pPr>
            <a:r>
              <a:rPr lang="en-US" altLang="en-US" b="1">
                <a:solidFill>
                  <a:srgbClr val="002060"/>
                </a:solidFill>
                <a:latin typeface="Times New Roman" panose="02020603050405020304" pitchFamily="18" charset="0"/>
              </a:rPr>
              <a:t>Initial – at age 65</a:t>
            </a:r>
          </a:p>
          <a:p>
            <a:pPr fontAlgn="base">
              <a:spcBef>
                <a:spcPct val="38000"/>
              </a:spcBef>
              <a:spcAft>
                <a:spcPct val="0"/>
              </a:spcAft>
              <a:buClr>
                <a:srgbClr val="FF3300"/>
              </a:buClr>
              <a:buFont typeface="Wingdings" panose="05000000000000000000" pitchFamily="2" charset="2"/>
              <a:buChar char="Ø"/>
            </a:pPr>
            <a:r>
              <a:rPr lang="en-US" altLang="en-US" b="1">
                <a:solidFill>
                  <a:srgbClr val="002060"/>
                </a:solidFill>
                <a:latin typeface="Times New Roman" panose="02020603050405020304" pitchFamily="18" charset="0"/>
              </a:rPr>
              <a:t>Special – if still working- 8 mons after retiring to get signed up with no penalties</a:t>
            </a:r>
          </a:p>
          <a:p>
            <a:pPr fontAlgn="base">
              <a:spcBef>
                <a:spcPct val="38000"/>
              </a:spcBef>
              <a:spcAft>
                <a:spcPct val="0"/>
              </a:spcAft>
              <a:buClr>
                <a:srgbClr val="FF3300"/>
              </a:buClr>
              <a:buFont typeface="Wingdings" panose="05000000000000000000" pitchFamily="2" charset="2"/>
              <a:buChar char="Ø"/>
            </a:pPr>
            <a:r>
              <a:rPr lang="en-US" altLang="en-US" b="1">
                <a:solidFill>
                  <a:srgbClr val="002060"/>
                </a:solidFill>
                <a:latin typeface="Times New Roman" panose="02020603050405020304" pitchFamily="18" charset="0"/>
              </a:rPr>
              <a:t>General – January-March</a:t>
            </a:r>
            <a:endParaRPr lang="en-US" altLang="en-US" sz="2400" b="1">
              <a:solidFill>
                <a:srgbClr val="002060"/>
              </a:solidFill>
              <a:latin typeface="Times New Roman" panose="02020603050405020304" pitchFamily="18" charset="0"/>
            </a:endParaRPr>
          </a:p>
        </p:txBody>
      </p:sp>
      <p:sp>
        <p:nvSpPr>
          <p:cNvPr id="226309" name="Rectangle 22">
            <a:extLst>
              <a:ext uri="{FF2B5EF4-FFF2-40B4-BE49-F238E27FC236}">
                <a16:creationId xmlns:a16="http://schemas.microsoft.com/office/drawing/2014/main" id="{A58B4A15-A98B-4B28-A4F1-27DB2A61A867}"/>
              </a:ext>
            </a:extLst>
          </p:cNvPr>
          <p:cNvSpPr>
            <a:spLocks noChangeArrowheads="1"/>
          </p:cNvSpPr>
          <p:nvPr/>
        </p:nvSpPr>
        <p:spPr bwMode="auto">
          <a:xfrm>
            <a:off x="4210050" y="2033588"/>
            <a:ext cx="467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75000"/>
              </a:spcBef>
              <a:spcAft>
                <a:spcPct val="0"/>
              </a:spcAft>
            </a:pPr>
            <a:r>
              <a:rPr lang="en-US" altLang="en-US" sz="2700" b="1">
                <a:solidFill>
                  <a:srgbClr val="002060"/>
                </a:solidFill>
                <a:latin typeface="Times New Roman" panose="02020603050405020304" pitchFamily="18" charset="0"/>
              </a:rPr>
              <a:t>Medicare Enrollment Periods:</a:t>
            </a:r>
          </a:p>
        </p:txBody>
      </p:sp>
      <p:sp>
        <p:nvSpPr>
          <p:cNvPr id="226310" name="TextBox 5">
            <a:extLst>
              <a:ext uri="{FF2B5EF4-FFF2-40B4-BE49-F238E27FC236}">
                <a16:creationId xmlns:a16="http://schemas.microsoft.com/office/drawing/2014/main" id="{C23481DC-73D8-45F1-A827-F73251178DC3}"/>
              </a:ext>
            </a:extLst>
          </p:cNvPr>
          <p:cNvSpPr txBox="1">
            <a:spLocks noChangeArrowheads="1"/>
          </p:cNvSpPr>
          <p:nvPr/>
        </p:nvSpPr>
        <p:spPr bwMode="auto">
          <a:xfrm>
            <a:off x="9124950" y="5543550"/>
            <a:ext cx="628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F35C99C-8E2A-473D-9BDE-AD12A5633028}" type="slidenum">
              <a:rPr lang="en-US" altLang="en-US" sz="900" b="1">
                <a:solidFill>
                  <a:srgbClr val="002060"/>
                </a:solidFill>
                <a:latin typeface="Times New Roman" panose="02020603050405020304" pitchFamily="18" charset="0"/>
              </a:rPr>
              <a:pPr fontAlgn="base">
                <a:spcBef>
                  <a:spcPct val="0"/>
                </a:spcBef>
                <a:spcAft>
                  <a:spcPct val="0"/>
                </a:spcAft>
              </a:pPr>
              <a:t>24</a:t>
            </a:fld>
            <a:endParaRPr lang="en-US" altLang="en-US" sz="900" b="1">
              <a:solidFill>
                <a:srgbClr val="002060"/>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8">
            <a:extLst>
              <a:ext uri="{FF2B5EF4-FFF2-40B4-BE49-F238E27FC236}">
                <a16:creationId xmlns:a16="http://schemas.microsoft.com/office/drawing/2014/main" id="{45DB9A0D-1A87-421B-A169-2A08295619AC}"/>
              </a:ext>
            </a:extLst>
          </p:cNvPr>
          <p:cNvSpPr>
            <a:spLocks noChangeArrowheads="1"/>
          </p:cNvSpPr>
          <p:nvPr/>
        </p:nvSpPr>
        <p:spPr bwMode="auto">
          <a:xfrm>
            <a:off x="3173413" y="1028700"/>
            <a:ext cx="6343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3000" b="1">
                <a:solidFill>
                  <a:srgbClr val="002060"/>
                </a:solidFill>
                <a:latin typeface="Times New Roman" panose="02020603050405020304" pitchFamily="18" charset="0"/>
              </a:rPr>
              <a:t>Medicare Has Four Parts</a:t>
            </a:r>
          </a:p>
        </p:txBody>
      </p:sp>
      <p:sp>
        <p:nvSpPr>
          <p:cNvPr id="228355" name="Rectangle 10">
            <a:extLst>
              <a:ext uri="{FF2B5EF4-FFF2-40B4-BE49-F238E27FC236}">
                <a16:creationId xmlns:a16="http://schemas.microsoft.com/office/drawing/2014/main" id="{73F8BDEC-C3B9-44E6-A2B3-ACE6ED399A41}"/>
              </a:ext>
            </a:extLst>
          </p:cNvPr>
          <p:cNvSpPr>
            <a:spLocks noChangeArrowheads="1"/>
          </p:cNvSpPr>
          <p:nvPr/>
        </p:nvSpPr>
        <p:spPr bwMode="auto">
          <a:xfrm>
            <a:off x="4095750" y="2343150"/>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marL="42863" indent="-42863"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endParaRPr lang="en-US" altLang="en-US" b="1">
              <a:solidFill>
                <a:srgbClr val="00008C"/>
              </a:solidFill>
            </a:endParaRPr>
          </a:p>
        </p:txBody>
      </p:sp>
      <p:sp>
        <p:nvSpPr>
          <p:cNvPr id="215044" name="Text Box 14">
            <a:extLst>
              <a:ext uri="{FF2B5EF4-FFF2-40B4-BE49-F238E27FC236}">
                <a16:creationId xmlns:a16="http://schemas.microsoft.com/office/drawing/2014/main" id="{4C14F7D8-3C28-4BBD-B3DE-13A435EB2F8D}"/>
              </a:ext>
            </a:extLst>
          </p:cNvPr>
          <p:cNvSpPr txBox="1">
            <a:spLocks noChangeArrowheads="1"/>
          </p:cNvSpPr>
          <p:nvPr/>
        </p:nvSpPr>
        <p:spPr bwMode="auto">
          <a:xfrm>
            <a:off x="3432175" y="1951038"/>
            <a:ext cx="6084888" cy="368141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indent="-396875">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defRPr/>
            </a:pPr>
            <a:r>
              <a:rPr lang="en-US" altLang="en-US" sz="2100" b="1" u="sng" dirty="0">
                <a:solidFill>
                  <a:srgbClr val="002060"/>
                </a:solidFill>
                <a:latin typeface="Times New Roman" panose="02020603050405020304" pitchFamily="18" charset="0"/>
              </a:rPr>
              <a:t>Part A - Hospital Insurance</a:t>
            </a:r>
          </a:p>
          <a:p>
            <a:pPr marL="685800" lvl="2" indent="-297656" defTabSz="685800" fontAlgn="base">
              <a:spcBef>
                <a:spcPct val="25000"/>
              </a:spcBef>
              <a:spcAft>
                <a:spcPct val="0"/>
              </a:spcAft>
              <a:buClr>
                <a:srgbClr val="FF3300"/>
              </a:buClr>
              <a:buFont typeface="Wingdings" panose="05000000000000000000" pitchFamily="2" charset="2"/>
              <a:buChar char="Ø"/>
              <a:defRPr/>
            </a:pPr>
            <a:r>
              <a:rPr lang="en-US" altLang="en-US" b="1" dirty="0">
                <a:solidFill>
                  <a:srgbClr val="002060"/>
                </a:solidFill>
                <a:latin typeface="Times New Roman" panose="02020603050405020304" pitchFamily="18" charset="0"/>
              </a:rPr>
              <a:t>Covers most inpatient hospital expenses</a:t>
            </a:r>
          </a:p>
          <a:p>
            <a:pPr marL="685800" lvl="2" indent="-297656" defTabSz="685800" fontAlgn="base">
              <a:spcBef>
                <a:spcPct val="25000"/>
              </a:spcBef>
              <a:spcAft>
                <a:spcPct val="0"/>
              </a:spcAft>
              <a:buClr>
                <a:srgbClr val="FF3300"/>
              </a:buClr>
              <a:buFont typeface="Wingdings" panose="05000000000000000000" pitchFamily="2" charset="2"/>
              <a:buChar char="Ø"/>
              <a:defRPr/>
            </a:pPr>
            <a:r>
              <a:rPr lang="en-US" altLang="en-US" b="1" dirty="0">
                <a:solidFill>
                  <a:srgbClr val="002060"/>
                </a:solidFill>
                <a:latin typeface="Times New Roman" panose="02020603050405020304" pitchFamily="18" charset="0"/>
              </a:rPr>
              <a:t>Yearly deductible   $1340 each 60 days/2018</a:t>
            </a:r>
          </a:p>
          <a:p>
            <a:pPr marL="388144" lvl="2" indent="0" defTabSz="685800" fontAlgn="base">
              <a:spcBef>
                <a:spcPct val="25000"/>
              </a:spcBef>
              <a:spcAft>
                <a:spcPct val="0"/>
              </a:spcAft>
              <a:buClr>
                <a:srgbClr val="FF3300"/>
              </a:buClr>
              <a:defRPr/>
            </a:pPr>
            <a:r>
              <a:rPr lang="en-US" altLang="en-US" sz="2100" b="1" u="sng" dirty="0">
                <a:solidFill>
                  <a:srgbClr val="002060"/>
                </a:solidFill>
                <a:latin typeface="Times New Roman" panose="02020603050405020304" pitchFamily="18" charset="0"/>
              </a:rPr>
              <a:t>Part B - Medical Insurance</a:t>
            </a:r>
          </a:p>
          <a:p>
            <a:pPr marL="685800" lvl="2" indent="-297656" defTabSz="685800" fontAlgn="base">
              <a:spcBef>
                <a:spcPct val="25000"/>
              </a:spcBef>
              <a:spcAft>
                <a:spcPct val="0"/>
              </a:spcAft>
              <a:buClr>
                <a:srgbClr val="FF3300"/>
              </a:buClr>
              <a:buFont typeface="Wingdings" panose="05000000000000000000" pitchFamily="2" charset="2"/>
              <a:buChar char="Ø"/>
              <a:defRPr/>
            </a:pPr>
            <a:r>
              <a:rPr lang="en-US" altLang="en-US" b="1" dirty="0">
                <a:solidFill>
                  <a:srgbClr val="002060"/>
                </a:solidFill>
                <a:latin typeface="Times New Roman" panose="02020603050405020304" pitchFamily="18" charset="0"/>
              </a:rPr>
              <a:t>Covers </a:t>
            </a:r>
            <a:r>
              <a:rPr lang="en-US" altLang="en-US" b="1" dirty="0" err="1">
                <a:solidFill>
                  <a:srgbClr val="002060"/>
                </a:solidFill>
                <a:latin typeface="Times New Roman" panose="02020603050405020304" pitchFamily="18" charset="0"/>
              </a:rPr>
              <a:t>ave.</a:t>
            </a:r>
            <a:r>
              <a:rPr lang="en-US" altLang="en-US" b="1" dirty="0">
                <a:solidFill>
                  <a:srgbClr val="002060"/>
                </a:solidFill>
                <a:latin typeface="Times New Roman" panose="02020603050405020304" pitchFamily="18" charset="0"/>
              </a:rPr>
              <a:t> 80% doctor bills &amp; other outpatient medical expenses after yearly deductible in approved charges</a:t>
            </a:r>
          </a:p>
          <a:p>
            <a:pPr marL="685800" lvl="2" indent="-297656" defTabSz="685800" fontAlgn="base">
              <a:spcBef>
                <a:spcPct val="25000"/>
              </a:spcBef>
              <a:spcAft>
                <a:spcPct val="0"/>
              </a:spcAft>
              <a:buClr>
                <a:srgbClr val="FF3300"/>
              </a:buClr>
              <a:buFont typeface="Wingdings" panose="05000000000000000000" pitchFamily="2" charset="2"/>
              <a:buChar char="Ø"/>
              <a:defRPr/>
            </a:pPr>
            <a:r>
              <a:rPr lang="en-US" altLang="en-US" b="1" dirty="0">
                <a:solidFill>
                  <a:srgbClr val="002060"/>
                </a:solidFill>
                <a:latin typeface="Times New Roman" panose="02020603050405020304" pitchFamily="18" charset="0"/>
              </a:rPr>
              <a:t>2017 &amp; 2018 standard monthly premium </a:t>
            </a:r>
            <a:r>
              <a:rPr lang="en-US" altLang="en-US" b="1" baseline="30000" dirty="0">
                <a:solidFill>
                  <a:srgbClr val="002060"/>
                </a:solidFill>
                <a:latin typeface="Times New Roman" panose="02020603050405020304" pitchFamily="18" charset="0"/>
              </a:rPr>
              <a:t>$</a:t>
            </a:r>
            <a:r>
              <a:rPr lang="en-US" altLang="en-US" b="1" dirty="0">
                <a:solidFill>
                  <a:srgbClr val="002060"/>
                </a:solidFill>
                <a:latin typeface="Times New Roman" panose="02020603050405020304" pitchFamily="18" charset="0"/>
              </a:rPr>
              <a:t>134.00</a:t>
            </a:r>
          </a:p>
          <a:p>
            <a:pPr marL="685800" lvl="2" indent="-297656" defTabSz="685800" fontAlgn="base">
              <a:spcBef>
                <a:spcPct val="25000"/>
              </a:spcBef>
              <a:spcAft>
                <a:spcPct val="0"/>
              </a:spcAft>
              <a:buClr>
                <a:srgbClr val="FF3300"/>
              </a:buClr>
              <a:buFont typeface="Wingdings" panose="05000000000000000000" pitchFamily="2" charset="2"/>
              <a:buChar char="Ø"/>
              <a:defRPr/>
            </a:pPr>
            <a:r>
              <a:rPr lang="en-US" altLang="en-US" b="1" dirty="0">
                <a:solidFill>
                  <a:srgbClr val="002060"/>
                </a:solidFill>
                <a:latin typeface="Times New Roman" panose="02020603050405020304" pitchFamily="18" charset="0"/>
              </a:rPr>
              <a:t>Plus co-payment for each visit/outpatient service.</a:t>
            </a:r>
          </a:p>
          <a:p>
            <a:pPr marL="685800" lvl="2" indent="-297656" defTabSz="685800" fontAlgn="base">
              <a:spcBef>
                <a:spcPct val="25000"/>
              </a:spcBef>
              <a:spcAft>
                <a:spcPct val="0"/>
              </a:spcAft>
              <a:buClr>
                <a:srgbClr val="FF3300"/>
              </a:buClr>
              <a:buFont typeface="Wingdings" panose="05000000000000000000" pitchFamily="2" charset="2"/>
              <a:buChar char="Ø"/>
              <a:defRPr/>
            </a:pPr>
            <a:endParaRPr lang="en-US" altLang="en-US" sz="1500" b="1" dirty="0">
              <a:solidFill>
                <a:srgbClr val="002060"/>
              </a:solidFill>
              <a:latin typeface="Times New Roman" panose="02020603050405020304" pitchFamily="18" charset="0"/>
            </a:endParaRPr>
          </a:p>
          <a:p>
            <a:pPr marL="685800" lvl="2" indent="-297656" defTabSz="685800" fontAlgn="base">
              <a:spcBef>
                <a:spcPct val="25000"/>
              </a:spcBef>
              <a:spcAft>
                <a:spcPct val="0"/>
              </a:spcAft>
              <a:buClr>
                <a:srgbClr val="FF3300"/>
              </a:buClr>
              <a:buFont typeface="Wingdings" panose="05000000000000000000" pitchFamily="2" charset="2"/>
              <a:buChar char="Ø"/>
              <a:defRPr/>
            </a:pPr>
            <a:endParaRPr lang="en-US" altLang="en-US" sz="1500" b="1" dirty="0">
              <a:solidFill>
                <a:srgbClr val="002060"/>
              </a:solidFill>
              <a:latin typeface="Times New Roman" panose="02020603050405020304" pitchFamily="18" charset="0"/>
            </a:endParaRPr>
          </a:p>
        </p:txBody>
      </p:sp>
      <p:sp>
        <p:nvSpPr>
          <p:cNvPr id="228357" name="Rectangle 2">
            <a:extLst>
              <a:ext uri="{FF2B5EF4-FFF2-40B4-BE49-F238E27FC236}">
                <a16:creationId xmlns:a16="http://schemas.microsoft.com/office/drawing/2014/main" id="{9448B67A-3064-4A37-9F59-54407EBFA27E}"/>
              </a:ext>
            </a:extLst>
          </p:cNvPr>
          <p:cNvSpPr>
            <a:spLocks noChangeArrowheads="1"/>
          </p:cNvSpPr>
          <p:nvPr/>
        </p:nvSpPr>
        <p:spPr bwMode="auto">
          <a:xfrm>
            <a:off x="2667000" y="6731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ES" altLang="en-US" b="1">
              <a:solidFill>
                <a:srgbClr val="DDDDDD"/>
              </a:solidFill>
              <a:latin typeface="Times New Roman" panose="02020603050405020304" pitchFamily="18"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8">
            <a:extLst>
              <a:ext uri="{FF2B5EF4-FFF2-40B4-BE49-F238E27FC236}">
                <a16:creationId xmlns:a16="http://schemas.microsoft.com/office/drawing/2014/main" id="{200EE05F-1838-4580-BC05-751B4C3C10D5}"/>
              </a:ext>
            </a:extLst>
          </p:cNvPr>
          <p:cNvSpPr>
            <a:spLocks noChangeArrowheads="1"/>
          </p:cNvSpPr>
          <p:nvPr/>
        </p:nvSpPr>
        <p:spPr bwMode="auto">
          <a:xfrm>
            <a:off x="3173413" y="1028700"/>
            <a:ext cx="6343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3000" b="1">
                <a:solidFill>
                  <a:srgbClr val="002060"/>
                </a:solidFill>
                <a:latin typeface="Times New Roman" panose="02020603050405020304" pitchFamily="18" charset="0"/>
              </a:rPr>
              <a:t>Medicare Has Four Parts</a:t>
            </a:r>
          </a:p>
        </p:txBody>
      </p:sp>
      <p:sp>
        <p:nvSpPr>
          <p:cNvPr id="230403" name="Rectangle 10">
            <a:extLst>
              <a:ext uri="{FF2B5EF4-FFF2-40B4-BE49-F238E27FC236}">
                <a16:creationId xmlns:a16="http://schemas.microsoft.com/office/drawing/2014/main" id="{FE2FDF9E-0D01-4CCA-A257-5B2AD23DF066}"/>
              </a:ext>
            </a:extLst>
          </p:cNvPr>
          <p:cNvSpPr>
            <a:spLocks noChangeArrowheads="1"/>
          </p:cNvSpPr>
          <p:nvPr/>
        </p:nvSpPr>
        <p:spPr bwMode="auto">
          <a:xfrm>
            <a:off x="4095750" y="2343150"/>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marL="42863" indent="-42863"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endParaRPr lang="en-US" altLang="en-US" b="1">
              <a:solidFill>
                <a:srgbClr val="00008C"/>
              </a:solidFill>
            </a:endParaRPr>
          </a:p>
        </p:txBody>
      </p:sp>
      <p:sp>
        <p:nvSpPr>
          <p:cNvPr id="230404" name="Text Box 14">
            <a:extLst>
              <a:ext uri="{FF2B5EF4-FFF2-40B4-BE49-F238E27FC236}">
                <a16:creationId xmlns:a16="http://schemas.microsoft.com/office/drawing/2014/main" id="{75983731-3F64-4D98-8903-07348322D0CF}"/>
              </a:ext>
            </a:extLst>
          </p:cNvPr>
          <p:cNvSpPr txBox="1">
            <a:spLocks noChangeArrowheads="1"/>
          </p:cNvSpPr>
          <p:nvPr/>
        </p:nvSpPr>
        <p:spPr bwMode="auto">
          <a:xfrm>
            <a:off x="3459163" y="1884363"/>
            <a:ext cx="577215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685800" indent="-296863"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75000"/>
              </a:spcBef>
              <a:spcAft>
                <a:spcPct val="0"/>
              </a:spcAft>
              <a:buClr>
                <a:srgbClr val="BD010A"/>
              </a:buClr>
            </a:pPr>
            <a:r>
              <a:rPr lang="en-US" altLang="en-US" b="1" u="sng">
                <a:solidFill>
                  <a:srgbClr val="002060"/>
                </a:solidFill>
                <a:latin typeface="Times New Roman" panose="02020603050405020304" pitchFamily="18" charset="0"/>
              </a:rPr>
              <a:t>Part C – Medicare Advantage Plans</a:t>
            </a:r>
          </a:p>
          <a:p>
            <a:pPr lvl="2" fontAlgn="base">
              <a:spcBef>
                <a:spcPts val="900"/>
              </a:spcBef>
              <a:spcAft>
                <a:spcPct val="0"/>
              </a:spcAft>
              <a:buClr>
                <a:srgbClr val="FF3300"/>
              </a:buClr>
              <a:buFont typeface="Wingdings" panose="05000000000000000000" pitchFamily="2" charset="2"/>
              <a:buChar char="Ø"/>
            </a:pPr>
            <a:r>
              <a:rPr lang="en-US" altLang="en-US" sz="1500" b="1">
                <a:solidFill>
                  <a:srgbClr val="002060"/>
                </a:solidFill>
                <a:latin typeface="Times New Roman" panose="02020603050405020304" pitchFamily="18" charset="0"/>
              </a:rPr>
              <a:t>Health plan options offered by Medicare-approved private insurance companies  </a:t>
            </a:r>
          </a:p>
          <a:p>
            <a:pPr lvl="2" fontAlgn="base">
              <a:spcBef>
                <a:spcPts val="900"/>
              </a:spcBef>
              <a:spcAft>
                <a:spcPct val="0"/>
              </a:spcAft>
              <a:buClr>
                <a:srgbClr val="FF3300"/>
              </a:buClr>
              <a:buFont typeface="Wingdings" panose="05000000000000000000" pitchFamily="2" charset="2"/>
              <a:buChar char="Ø"/>
            </a:pPr>
            <a:r>
              <a:rPr lang="en-US" altLang="en-US" sz="1500" b="1">
                <a:solidFill>
                  <a:srgbClr val="002060"/>
                </a:solidFill>
                <a:latin typeface="Times New Roman" panose="02020603050405020304" pitchFamily="18" charset="0"/>
              </a:rPr>
              <a:t>When you join a Medicare advantage plan, you can get the benefits and services covered under Part A, Part B, and in most plans, Part D</a:t>
            </a:r>
            <a:endParaRPr lang="en-US" altLang="en-US" sz="900" b="1" u="sng">
              <a:solidFill>
                <a:srgbClr val="002060"/>
              </a:solidFill>
              <a:latin typeface="Times New Roman" panose="02020603050405020304" pitchFamily="18" charset="0"/>
            </a:endParaRPr>
          </a:p>
          <a:p>
            <a:pPr fontAlgn="base">
              <a:spcBef>
                <a:spcPct val="75000"/>
              </a:spcBef>
              <a:spcAft>
                <a:spcPct val="0"/>
              </a:spcAft>
              <a:buClr>
                <a:srgbClr val="BD010A"/>
              </a:buClr>
            </a:pPr>
            <a:r>
              <a:rPr lang="en-US" altLang="en-US" b="1" u="sng">
                <a:solidFill>
                  <a:srgbClr val="002060"/>
                </a:solidFill>
                <a:latin typeface="Times New Roman" panose="02020603050405020304" pitchFamily="18" charset="0"/>
              </a:rPr>
              <a:t>Part D – Medicare Prescription Drug Coverage</a:t>
            </a:r>
          </a:p>
          <a:p>
            <a:pPr lvl="2" fontAlgn="base">
              <a:spcBef>
                <a:spcPts val="900"/>
              </a:spcBef>
              <a:spcAft>
                <a:spcPct val="0"/>
              </a:spcAft>
              <a:buClr>
                <a:srgbClr val="FF3300"/>
              </a:buClr>
              <a:buFont typeface="Wingdings" panose="05000000000000000000" pitchFamily="2" charset="2"/>
              <a:buChar char="Ø"/>
            </a:pPr>
            <a:r>
              <a:rPr lang="en-US" altLang="en-US" sz="1500" b="1">
                <a:solidFill>
                  <a:srgbClr val="002060"/>
                </a:solidFill>
                <a:latin typeface="Times New Roman" panose="02020603050405020304" pitchFamily="18" charset="0"/>
              </a:rPr>
              <a:t>Covers a major portion of  your prescription drug costs </a:t>
            </a:r>
          </a:p>
          <a:p>
            <a:pPr lvl="2" fontAlgn="base">
              <a:spcBef>
                <a:spcPts val="900"/>
              </a:spcBef>
              <a:spcAft>
                <a:spcPct val="0"/>
              </a:spcAft>
              <a:buClr>
                <a:srgbClr val="FF3300"/>
              </a:buClr>
              <a:buFont typeface="Wingdings" panose="05000000000000000000" pitchFamily="2" charset="2"/>
              <a:buChar char="Ø"/>
            </a:pPr>
            <a:r>
              <a:rPr lang="en-US" altLang="en-US" sz="1500" b="1">
                <a:solidFill>
                  <a:srgbClr val="002060"/>
                </a:solidFill>
                <a:latin typeface="Times New Roman" panose="02020603050405020304" pitchFamily="18" charset="0"/>
              </a:rPr>
              <a:t>Your out-of-pocket costs—monthly premiums, annual deductible and prescription co-payments—will vary by plan </a:t>
            </a:r>
          </a:p>
          <a:p>
            <a:pPr lvl="2" fontAlgn="base">
              <a:spcBef>
                <a:spcPts val="900"/>
              </a:spcBef>
              <a:spcAft>
                <a:spcPct val="0"/>
              </a:spcAft>
              <a:buClr>
                <a:srgbClr val="FF3300"/>
              </a:buClr>
              <a:buFont typeface="Wingdings" panose="05000000000000000000" pitchFamily="2" charset="2"/>
              <a:buChar char="Ø"/>
            </a:pPr>
            <a:r>
              <a:rPr lang="en-US" altLang="en-US" sz="1500" b="1">
                <a:solidFill>
                  <a:srgbClr val="002060"/>
                </a:solidFill>
                <a:latin typeface="Times New Roman" panose="02020603050405020304" pitchFamily="18" charset="0"/>
              </a:rPr>
              <a:t>You enroll with a Medicare-approved prescription drug provider not Social Security</a:t>
            </a:r>
          </a:p>
        </p:txBody>
      </p:sp>
      <p:sp>
        <p:nvSpPr>
          <p:cNvPr id="230405" name="Rectangle 2">
            <a:extLst>
              <a:ext uri="{FF2B5EF4-FFF2-40B4-BE49-F238E27FC236}">
                <a16:creationId xmlns:a16="http://schemas.microsoft.com/office/drawing/2014/main" id="{3121AB0C-B923-43B2-962E-3C7F3D5498FA}"/>
              </a:ext>
            </a:extLst>
          </p:cNvPr>
          <p:cNvSpPr>
            <a:spLocks noChangeArrowheads="1"/>
          </p:cNvSpPr>
          <p:nvPr/>
        </p:nvSpPr>
        <p:spPr bwMode="auto">
          <a:xfrm>
            <a:off x="2667000" y="6731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ES" altLang="en-US" b="1">
              <a:solidFill>
                <a:srgbClr val="DDDDDD"/>
              </a:solidFill>
              <a:latin typeface="Times New Roman" panose="02020603050405020304" pitchFamily="18"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74E381E7-3EE7-4AAF-B6BE-A1887287C780}"/>
              </a:ext>
            </a:extLst>
          </p:cNvPr>
          <p:cNvGraphicFramePr>
            <a:graphicFrameLocks noGrp="1"/>
          </p:cNvGraphicFramePr>
          <p:nvPr/>
        </p:nvGraphicFramePr>
        <p:xfrm>
          <a:off x="2895600" y="1703389"/>
          <a:ext cx="6457950" cy="3413125"/>
        </p:xfrm>
        <a:graphic>
          <a:graphicData uri="http://schemas.openxmlformats.org/drawingml/2006/table">
            <a:tbl>
              <a:tblPr firstRow="1" bandRow="1">
                <a:tableStyleId>{69CF1AB2-1976-4502-BF36-3FF5EA218861}</a:tableStyleId>
              </a:tblPr>
              <a:tblGrid>
                <a:gridCol w="3228975">
                  <a:extLst>
                    <a:ext uri="{9D8B030D-6E8A-4147-A177-3AD203B41FA5}">
                      <a16:colId xmlns:a16="http://schemas.microsoft.com/office/drawing/2014/main" val="20000"/>
                    </a:ext>
                  </a:extLst>
                </a:gridCol>
                <a:gridCol w="3228975">
                  <a:extLst>
                    <a:ext uri="{9D8B030D-6E8A-4147-A177-3AD203B41FA5}">
                      <a16:colId xmlns:a16="http://schemas.microsoft.com/office/drawing/2014/main" val="20001"/>
                    </a:ext>
                  </a:extLst>
                </a:gridCol>
              </a:tblGrid>
              <a:tr h="866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If you enroll in this month of your initial enrollment period:</a:t>
                      </a:r>
                    </a:p>
                  </a:txBody>
                  <a:tcPr marL="78278" marR="78278" marT="39124" marB="39124">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Then your Part B Medicare coverage starts:</a:t>
                      </a:r>
                    </a:p>
                  </a:txBody>
                  <a:tcPr marL="78278" marR="78278" marT="39124" marB="39124">
                    <a:solidFill>
                      <a:srgbClr val="007D7D"/>
                    </a:solidFill>
                  </a:tcPr>
                </a:tc>
                <a:extLst>
                  <a:ext uri="{0D108BD9-81ED-4DB2-BD59-A6C34878D82A}">
                    <a16:rowId xmlns:a16="http://schemas.microsoft.com/office/drawing/2014/main" val="10000"/>
                  </a:ext>
                </a:extLst>
              </a:tr>
              <a:tr h="636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One to three months before you reach age 65</a:t>
                      </a:r>
                    </a:p>
                  </a:txBody>
                  <a:tcPr marL="78278" marR="78278" marT="39124" marB="391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month you reach age 65</a:t>
                      </a:r>
                    </a:p>
                  </a:txBody>
                  <a:tcPr marL="78278" marR="78278" marT="39124" marB="39124"/>
                </a:tc>
                <a:extLst>
                  <a:ext uri="{0D108BD9-81ED-4DB2-BD59-A6C34878D82A}">
                    <a16:rowId xmlns:a16="http://schemas.microsoft.com/office/drawing/2014/main" val="10001"/>
                  </a:ext>
                </a:extLst>
              </a:tr>
              <a:tr h="636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month you reach age 65 </a:t>
                      </a:r>
                    </a:p>
                  </a:txBody>
                  <a:tcPr marL="78278" marR="78278" marT="39124" marB="39124"/>
                </a:tc>
                <a:tc>
                  <a:txBody>
                    <a:bodyPr/>
                    <a:lstStyle/>
                    <a:p>
                      <a:r>
                        <a:rPr lang="en-US" sz="1600" dirty="0"/>
                        <a:t>One month after the month you reach age 65</a:t>
                      </a:r>
                    </a:p>
                  </a:txBody>
                  <a:tcPr marL="78278" marR="78278" marT="39124" marB="39124"/>
                </a:tc>
                <a:extLst>
                  <a:ext uri="{0D108BD9-81ED-4DB2-BD59-A6C34878D82A}">
                    <a16:rowId xmlns:a16="http://schemas.microsoft.com/office/drawing/2014/main" val="10002"/>
                  </a:ext>
                </a:extLst>
              </a:tr>
              <a:tr h="636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One month after you reach age 65</a:t>
                      </a:r>
                    </a:p>
                  </a:txBody>
                  <a:tcPr marL="78278" marR="78278" marT="39124" marB="391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Two months after the month of enrollment</a:t>
                      </a:r>
                    </a:p>
                  </a:txBody>
                  <a:tcPr marL="78278" marR="78278" marT="39124" marB="39124"/>
                </a:tc>
                <a:extLst>
                  <a:ext uri="{0D108BD9-81ED-4DB2-BD59-A6C34878D82A}">
                    <a16:rowId xmlns:a16="http://schemas.microsoft.com/office/drawing/2014/main" val="10003"/>
                  </a:ext>
                </a:extLst>
              </a:tr>
              <a:tr h="636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Two or three months after you reach age 65</a:t>
                      </a:r>
                    </a:p>
                  </a:txBody>
                  <a:tcPr marL="78278" marR="78278" marT="39124" marB="391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Three months after the month of enrollment</a:t>
                      </a:r>
                    </a:p>
                  </a:txBody>
                  <a:tcPr marL="78278" marR="78278" marT="39124" marB="39124"/>
                </a:tc>
                <a:extLst>
                  <a:ext uri="{0D108BD9-81ED-4DB2-BD59-A6C34878D82A}">
                    <a16:rowId xmlns:a16="http://schemas.microsoft.com/office/drawing/2014/main" val="10004"/>
                  </a:ext>
                </a:extLst>
              </a:tr>
            </a:tbl>
          </a:graphicData>
        </a:graphic>
      </p:graphicFrame>
      <p:sp>
        <p:nvSpPr>
          <p:cNvPr id="117782" name="TextBox 1">
            <a:extLst>
              <a:ext uri="{FF2B5EF4-FFF2-40B4-BE49-F238E27FC236}">
                <a16:creationId xmlns:a16="http://schemas.microsoft.com/office/drawing/2014/main" id="{7C379DA4-7CD2-46D7-9FDE-1A06A75E6825}"/>
              </a:ext>
            </a:extLst>
          </p:cNvPr>
          <p:cNvSpPr txBox="1">
            <a:spLocks noChangeArrowheads="1"/>
          </p:cNvSpPr>
          <p:nvPr/>
        </p:nvSpPr>
        <p:spPr bwMode="auto">
          <a:xfrm>
            <a:off x="5781675" y="5722939"/>
            <a:ext cx="685800" cy="3000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defTabSz="685800" fontAlgn="base">
              <a:spcBef>
                <a:spcPct val="0"/>
              </a:spcBef>
              <a:spcAft>
                <a:spcPct val="0"/>
              </a:spcAft>
              <a:buNone/>
              <a:defRPr/>
            </a:pPr>
            <a:r>
              <a:rPr lang="en-US" altLang="en-US" sz="1350">
                <a:solidFill>
                  <a:srgbClr val="003366"/>
                </a:solidFill>
                <a:cs typeface="Arial" panose="020B0604020202020204" pitchFamily="34" charset="0"/>
              </a:rPr>
              <a:t>56</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6">
            <a:extLst>
              <a:ext uri="{FF2B5EF4-FFF2-40B4-BE49-F238E27FC236}">
                <a16:creationId xmlns:a16="http://schemas.microsoft.com/office/drawing/2014/main" id="{56FE4038-87F4-47FC-8D18-ED61F6E6A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933450"/>
            <a:ext cx="5829300" cy="40386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8595" name="TextBox 1">
            <a:extLst>
              <a:ext uri="{FF2B5EF4-FFF2-40B4-BE49-F238E27FC236}">
                <a16:creationId xmlns:a16="http://schemas.microsoft.com/office/drawing/2014/main" id="{1D3A257F-C23E-42A3-A8A7-4062BA83DC46}"/>
              </a:ext>
            </a:extLst>
          </p:cNvPr>
          <p:cNvSpPr txBox="1">
            <a:spLocks noChangeArrowheads="1"/>
          </p:cNvSpPr>
          <p:nvPr/>
        </p:nvSpPr>
        <p:spPr bwMode="auto">
          <a:xfrm>
            <a:off x="2667000" y="4968875"/>
            <a:ext cx="6858000"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Helvetica" panose="020B060402020202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Helvetica" panose="020B0604020202020204" pitchFamily="34" charset="0"/>
              </a:defRPr>
            </a:lvl2pPr>
            <a:lvl3pPr marL="1143000" indent="-228600" defTabSz="685800">
              <a:spcBef>
                <a:spcPct val="20000"/>
              </a:spcBef>
              <a:buFont typeface="Arial" panose="020B0604020202020204" pitchFamily="34" charset="0"/>
              <a:buChar char="•"/>
              <a:defRPr>
                <a:solidFill>
                  <a:schemeClr val="tx1"/>
                </a:solidFill>
                <a:latin typeface="Helvetica" panose="020B060402020202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Helvetica" panose="020B060402020202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Helvetica" panose="020B060402020202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9pPr>
          </a:lstStyle>
          <a:p>
            <a:pPr algn="ctr" fontAlgn="base">
              <a:spcBef>
                <a:spcPct val="0"/>
              </a:spcBef>
              <a:spcAft>
                <a:spcPct val="0"/>
              </a:spcAft>
              <a:buNone/>
            </a:pPr>
            <a:r>
              <a:rPr lang="en-US" altLang="en-US" sz="1800">
                <a:solidFill>
                  <a:srgbClr val="FFFFFF"/>
                </a:solidFill>
                <a:cs typeface="Arial" panose="020B0604020202020204" pitchFamily="34" charset="0"/>
              </a:rPr>
              <a:t>1-800-MEDICARE or Medicare.gov</a:t>
            </a:r>
          </a:p>
        </p:txBody>
      </p:sp>
      <p:sp>
        <p:nvSpPr>
          <p:cNvPr id="238596" name="Slide Number Placeholder 2">
            <a:extLst>
              <a:ext uri="{FF2B5EF4-FFF2-40B4-BE49-F238E27FC236}">
                <a16:creationId xmlns:a16="http://schemas.microsoft.com/office/drawing/2014/main" id="{664EABBC-73CB-4AB6-B882-C84393DA0397}"/>
              </a:ext>
            </a:extLst>
          </p:cNvPr>
          <p:cNvSpPr>
            <a:spLocks noGrp="1" noChangeArrowheads="1"/>
          </p:cNvSpPr>
          <p:nvPr>
            <p:ph type="sldNum" sz="quarter" idx="12"/>
          </p:nvPr>
        </p:nvSpPr>
        <p:spPr bwMode="auto">
          <a:xfrm>
            <a:off x="5295900" y="5727700"/>
            <a:ext cx="1600200"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2400">
                <a:solidFill>
                  <a:schemeClr val="tx1"/>
                </a:solidFill>
                <a:latin typeface="Helvetica" panose="020B0604020202020204" pitchFamily="34" charset="0"/>
              </a:defRPr>
            </a:lvl1pPr>
            <a:lvl2pPr marL="557213" indent="-214313" defTabSz="685800">
              <a:spcBef>
                <a:spcPct val="20000"/>
              </a:spcBef>
              <a:buFont typeface="Arial" panose="020B0604020202020204" pitchFamily="34" charset="0"/>
              <a:buChar char="–"/>
              <a:defRPr sz="2100">
                <a:solidFill>
                  <a:schemeClr val="tx1"/>
                </a:solidFill>
                <a:latin typeface="Helvetica" panose="020B0604020202020204" pitchFamily="34" charset="0"/>
              </a:defRPr>
            </a:lvl2pPr>
            <a:lvl3pPr marL="857250" indent="-171450" defTabSz="685800">
              <a:spcBef>
                <a:spcPct val="20000"/>
              </a:spcBef>
              <a:buFont typeface="Arial" panose="020B0604020202020204" pitchFamily="34" charset="0"/>
              <a:buChar char="•"/>
              <a:defRPr>
                <a:solidFill>
                  <a:schemeClr val="tx1"/>
                </a:solidFill>
                <a:latin typeface="Helvetica" panose="020B0604020202020204" pitchFamily="34" charset="0"/>
              </a:defRPr>
            </a:lvl3pPr>
            <a:lvl4pPr marL="1200150" indent="-171450" defTabSz="685800">
              <a:spcBef>
                <a:spcPct val="20000"/>
              </a:spcBef>
              <a:buFont typeface="Arial" panose="020B0604020202020204" pitchFamily="34" charset="0"/>
              <a:buChar char="–"/>
              <a:defRPr sz="1500">
                <a:solidFill>
                  <a:schemeClr val="tx1"/>
                </a:solidFill>
                <a:latin typeface="Helvetica" panose="020B0604020202020204" pitchFamily="34" charset="0"/>
              </a:defRPr>
            </a:lvl4pPr>
            <a:lvl5pPr marL="1543050" indent="-171450" defTabSz="685800">
              <a:spcBef>
                <a:spcPct val="20000"/>
              </a:spcBef>
              <a:buFont typeface="Arial" panose="020B0604020202020204" pitchFamily="34" charset="0"/>
              <a:buChar char="»"/>
              <a:defRPr sz="1500">
                <a:solidFill>
                  <a:schemeClr val="tx1"/>
                </a:solidFill>
                <a:latin typeface="Helvetica" panose="020B060402020202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Helvetica" panose="020B0604020202020204" pitchFamily="34" charset="0"/>
              </a:defRPr>
            </a:lvl9pPr>
          </a:lstStyle>
          <a:p>
            <a:pPr algn="ctr" fontAlgn="base">
              <a:spcBef>
                <a:spcPct val="0"/>
              </a:spcBef>
              <a:spcAft>
                <a:spcPct val="0"/>
              </a:spcAft>
              <a:buNone/>
            </a:pPr>
            <a:fld id="{0D9A45AE-7E99-490B-977D-CECC580123AD}" type="slidenum">
              <a:rPr lang="en-US" altLang="en-US" sz="1300">
                <a:solidFill>
                  <a:srgbClr val="002060"/>
                </a:solidFill>
                <a:cs typeface="Arial" panose="020B0604020202020204" pitchFamily="34" charset="0"/>
              </a:rPr>
              <a:pPr algn="ctr" fontAlgn="base">
                <a:spcBef>
                  <a:spcPct val="0"/>
                </a:spcBef>
                <a:spcAft>
                  <a:spcPct val="0"/>
                </a:spcAft>
                <a:buNone/>
              </a:pPr>
              <a:t>28</a:t>
            </a:fld>
            <a:endParaRPr lang="en-US" altLang="en-US" sz="1300">
              <a:solidFill>
                <a:srgbClr val="002060"/>
              </a:solidFill>
              <a:cs typeface="Arial" panose="020B0604020202020204" pitchFamily="34"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9B57BFE9-8B64-437C-8E33-F6BC44661C68}"/>
              </a:ext>
            </a:extLst>
          </p:cNvPr>
          <p:cNvSpPr>
            <a:spLocks noGrp="1" noChangeArrowheads="1"/>
          </p:cNvSpPr>
          <p:nvPr>
            <p:ph type="title"/>
          </p:nvPr>
        </p:nvSpPr>
        <p:spPr>
          <a:xfrm>
            <a:off x="3179764" y="1065214"/>
            <a:ext cx="5965825" cy="566737"/>
          </a:xfrm>
        </p:spPr>
        <p:txBody>
          <a:bodyPr/>
          <a:lstStyle/>
          <a:p>
            <a:pPr eaLnBrk="1" hangingPunct="1"/>
            <a:r>
              <a:rPr lang="en-US" altLang="en-US" b="1">
                <a:solidFill>
                  <a:schemeClr val="tx1"/>
                </a:solidFill>
              </a:rPr>
              <a:t>AR Systems’ Contact Info</a:t>
            </a:r>
          </a:p>
        </p:txBody>
      </p:sp>
      <p:sp>
        <p:nvSpPr>
          <p:cNvPr id="79877" name="Rectangle 3">
            <a:extLst>
              <a:ext uri="{FF2B5EF4-FFF2-40B4-BE49-F238E27FC236}">
                <a16:creationId xmlns:a16="http://schemas.microsoft.com/office/drawing/2014/main" id="{69BB6DCC-DBD0-43EB-8D45-C01B7AA27E0B}"/>
              </a:ext>
            </a:extLst>
          </p:cNvPr>
          <p:cNvSpPr>
            <a:spLocks noGrp="1" noChangeArrowheads="1"/>
          </p:cNvSpPr>
          <p:nvPr>
            <p:ph idx="1"/>
          </p:nvPr>
        </p:nvSpPr>
        <p:spPr>
          <a:xfrm>
            <a:off x="2366964" y="2228850"/>
            <a:ext cx="6986587" cy="3563938"/>
          </a:xfrm>
        </p:spPr>
        <p:txBody>
          <a:bodyPr rtlCol="0">
            <a:normAutofit fontScale="47500" lnSpcReduction="20000"/>
          </a:bodyPr>
          <a:lstStyle/>
          <a:p>
            <a:pPr marL="274320" indent="-192024" eaLnBrk="1" fontAlgn="auto" hangingPunct="1">
              <a:spcAft>
                <a:spcPts val="0"/>
              </a:spcAft>
              <a:buNone/>
              <a:defRPr/>
            </a:pPr>
            <a:endParaRPr lang="en-US" sz="1500" dirty="0">
              <a:solidFill>
                <a:schemeClr val="tx1">
                  <a:lumMod val="75000"/>
                  <a:lumOff val="25000"/>
                </a:schemeClr>
              </a:solidFill>
            </a:endParaRPr>
          </a:p>
          <a:p>
            <a:pPr marL="274320" indent="-192024" eaLnBrk="1" fontAlgn="auto" hangingPunct="1">
              <a:spcAft>
                <a:spcPts val="0"/>
              </a:spcAft>
              <a:buNone/>
              <a:defRPr/>
            </a:pPr>
            <a:r>
              <a:rPr lang="en-US" sz="3600" dirty="0">
                <a:solidFill>
                  <a:schemeClr val="tx1">
                    <a:lumMod val="75000"/>
                    <a:lumOff val="25000"/>
                  </a:schemeClr>
                </a:solidFill>
              </a:rPr>
              <a:t>Day Egusquiza, President</a:t>
            </a:r>
          </a:p>
          <a:p>
            <a:pPr marL="274320" indent="-192024" eaLnBrk="1" fontAlgn="auto" hangingPunct="1">
              <a:spcAft>
                <a:spcPts val="0"/>
              </a:spcAft>
              <a:buNone/>
              <a:defRPr/>
            </a:pPr>
            <a:r>
              <a:rPr lang="en-US" sz="3600" dirty="0">
                <a:solidFill>
                  <a:schemeClr val="tx1">
                    <a:lumMod val="75000"/>
                    <a:lumOff val="25000"/>
                  </a:schemeClr>
                </a:solidFill>
              </a:rPr>
              <a:t>AR Systems, Inc</a:t>
            </a:r>
          </a:p>
          <a:p>
            <a:pPr marL="274320" indent="-192024" eaLnBrk="1" fontAlgn="auto" hangingPunct="1">
              <a:spcAft>
                <a:spcPts val="0"/>
              </a:spcAft>
              <a:buNone/>
              <a:defRPr/>
            </a:pPr>
            <a:r>
              <a:rPr lang="en-US" sz="3600" dirty="0">
                <a:solidFill>
                  <a:schemeClr val="tx1">
                    <a:lumMod val="75000"/>
                    <a:lumOff val="25000"/>
                  </a:schemeClr>
                </a:solidFill>
              </a:rPr>
              <a:t>Box 2521</a:t>
            </a:r>
          </a:p>
          <a:p>
            <a:pPr marL="274320" indent="-192024" eaLnBrk="1" fontAlgn="auto" hangingPunct="1">
              <a:spcAft>
                <a:spcPts val="0"/>
              </a:spcAft>
              <a:buNone/>
              <a:defRPr/>
            </a:pPr>
            <a:r>
              <a:rPr lang="en-US" sz="3600" dirty="0">
                <a:solidFill>
                  <a:schemeClr val="tx1">
                    <a:lumMod val="75000"/>
                    <a:lumOff val="25000"/>
                  </a:schemeClr>
                </a:solidFill>
              </a:rPr>
              <a:t>Twin Falls, Id  83303</a:t>
            </a:r>
          </a:p>
          <a:p>
            <a:pPr marL="274320" indent="-192024" eaLnBrk="1" fontAlgn="auto" hangingPunct="1">
              <a:spcAft>
                <a:spcPts val="0"/>
              </a:spcAft>
              <a:buNone/>
              <a:defRPr/>
            </a:pPr>
            <a:r>
              <a:rPr lang="en-US" sz="3600" dirty="0">
                <a:solidFill>
                  <a:schemeClr val="tx1">
                    <a:lumMod val="75000"/>
                    <a:lumOff val="25000"/>
                  </a:schemeClr>
                </a:solidFill>
              </a:rPr>
              <a:t>208 423 9036</a:t>
            </a:r>
          </a:p>
          <a:p>
            <a:pPr marL="274320" indent="-192024" eaLnBrk="1" fontAlgn="auto" hangingPunct="1">
              <a:spcAft>
                <a:spcPts val="0"/>
              </a:spcAft>
              <a:buNone/>
              <a:defRPr/>
            </a:pPr>
            <a:r>
              <a:rPr lang="en-US" sz="3600" dirty="0">
                <a:solidFill>
                  <a:schemeClr val="tx1">
                    <a:lumMod val="75000"/>
                    <a:lumOff val="25000"/>
                  </a:schemeClr>
                </a:solidFill>
              </a:rPr>
              <a:t>daylee1@mindspring.com</a:t>
            </a:r>
          </a:p>
          <a:p>
            <a:pPr marL="274320" indent="-192024" eaLnBrk="1" fontAlgn="auto" hangingPunct="1">
              <a:spcAft>
                <a:spcPts val="0"/>
              </a:spcAft>
              <a:buNone/>
              <a:defRPr/>
            </a:pPr>
            <a:endParaRPr lang="en-US" sz="2100" dirty="0">
              <a:solidFill>
                <a:schemeClr val="tx1">
                  <a:lumMod val="75000"/>
                  <a:lumOff val="25000"/>
                </a:schemeClr>
              </a:solidFill>
            </a:endParaRPr>
          </a:p>
          <a:p>
            <a:pPr marL="274320" indent="-192024" eaLnBrk="1" fontAlgn="auto" hangingPunct="1">
              <a:spcAft>
                <a:spcPts val="0"/>
              </a:spcAft>
              <a:buNone/>
              <a:defRPr/>
            </a:pPr>
            <a:endParaRPr lang="en-US" sz="3150" dirty="0">
              <a:solidFill>
                <a:schemeClr val="tx1">
                  <a:lumMod val="75000"/>
                  <a:lumOff val="25000"/>
                </a:schemeClr>
              </a:solidFill>
            </a:endParaRPr>
          </a:p>
          <a:p>
            <a:pPr marL="274320" indent="-192024" eaLnBrk="1" fontAlgn="auto" hangingPunct="1">
              <a:spcAft>
                <a:spcPts val="0"/>
              </a:spcAft>
              <a:buNone/>
              <a:defRPr/>
            </a:pPr>
            <a:endParaRPr lang="en-US" sz="3150" dirty="0">
              <a:solidFill>
                <a:schemeClr val="tx1">
                  <a:lumMod val="75000"/>
                  <a:lumOff val="25000"/>
                </a:schemeClr>
              </a:solidFill>
            </a:endParaRPr>
          </a:p>
          <a:p>
            <a:pPr marL="274320" indent="-192024" eaLnBrk="1" fontAlgn="auto" hangingPunct="1">
              <a:spcAft>
                <a:spcPts val="0"/>
              </a:spcAft>
              <a:buNone/>
              <a:defRPr/>
            </a:pPr>
            <a:endParaRPr lang="en-US" sz="1950" dirty="0">
              <a:solidFill>
                <a:schemeClr val="tx1">
                  <a:lumMod val="75000"/>
                  <a:lumOff val="25000"/>
                </a:schemeClr>
              </a:solidFill>
            </a:endParaRPr>
          </a:p>
          <a:p>
            <a:pPr marL="274320" indent="-192024" eaLnBrk="1" fontAlgn="auto" hangingPunct="1">
              <a:spcAft>
                <a:spcPts val="0"/>
              </a:spcAft>
              <a:buNone/>
              <a:defRPr/>
            </a:pPr>
            <a:r>
              <a:rPr lang="en-US" sz="2700" dirty="0">
                <a:solidFill>
                  <a:schemeClr val="tx1">
                    <a:lumMod val="75000"/>
                    <a:lumOff val="25000"/>
                  </a:schemeClr>
                </a:solidFill>
              </a:rPr>
              <a:t>NEW EXPANDED WEBPAGE: </a:t>
            </a:r>
            <a:r>
              <a:rPr lang="en-US" sz="2700" dirty="0">
                <a:solidFill>
                  <a:schemeClr val="tx1">
                    <a:lumMod val="75000"/>
                    <a:lumOff val="25000"/>
                  </a:schemeClr>
                </a:solidFill>
                <a:hlinkClick r:id="rId2"/>
              </a:rPr>
              <a:t>http://arsystemsdayegusquiza.com</a:t>
            </a:r>
            <a:endParaRPr lang="en-US" sz="2700" dirty="0">
              <a:solidFill>
                <a:schemeClr val="tx1">
                  <a:lumMod val="75000"/>
                  <a:lumOff val="25000"/>
                </a:schemeClr>
              </a:solidFill>
            </a:endParaRPr>
          </a:p>
          <a:p>
            <a:pPr marL="274320" indent="-192024" eaLnBrk="1" fontAlgn="auto" hangingPunct="1">
              <a:spcAft>
                <a:spcPts val="0"/>
              </a:spcAft>
              <a:buNone/>
              <a:defRPr/>
            </a:pPr>
            <a:endParaRPr lang="en-US" sz="2100" dirty="0">
              <a:solidFill>
                <a:schemeClr val="tx1">
                  <a:lumMod val="75000"/>
                  <a:lumOff val="25000"/>
                </a:schemeClr>
              </a:solidFill>
            </a:endParaRPr>
          </a:p>
        </p:txBody>
      </p:sp>
      <p:sp>
        <p:nvSpPr>
          <p:cNvPr id="240645" name="Slide Number Placeholder 5">
            <a:extLst>
              <a:ext uri="{FF2B5EF4-FFF2-40B4-BE49-F238E27FC236}">
                <a16:creationId xmlns:a16="http://schemas.microsoft.com/office/drawing/2014/main" id="{6A750C1D-826D-4265-9240-DB5A759951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16C79DF2-B1E9-473E-8CE1-3AA49D68F5F4}" type="slidenum">
              <a:rPr lang="en-US" altLang="en-US" sz="1500">
                <a:solidFill>
                  <a:srgbClr val="898989"/>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29</a:t>
            </a:fld>
            <a:endParaRPr lang="en-US" altLang="en-US" sz="1500">
              <a:solidFill>
                <a:srgbClr val="898989"/>
              </a:solidFill>
              <a:latin typeface="Arial" panose="020B0604020202020204" pitchFamily="34" charset="0"/>
              <a:cs typeface="Arial" panose="020B0604020202020204" pitchFamily="34" charset="0"/>
            </a:endParaRPr>
          </a:p>
        </p:txBody>
      </p:sp>
      <p:pic>
        <p:nvPicPr>
          <p:cNvPr id="240646" name="Picture 4" descr="BD21370_">
            <a:extLst>
              <a:ext uri="{FF2B5EF4-FFF2-40B4-BE49-F238E27FC236}">
                <a16:creationId xmlns:a16="http://schemas.microsoft.com/office/drawing/2014/main" id="{D9031B42-687F-4830-97A9-BD735D378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714500"/>
            <a:ext cx="62293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7" name="Picture 3">
            <a:extLst>
              <a:ext uri="{FF2B5EF4-FFF2-40B4-BE49-F238E27FC236}">
                <a16:creationId xmlns:a16="http://schemas.microsoft.com/office/drawing/2014/main" id="{796FEC7C-9C21-419C-984A-0A3A29035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9" y="2335213"/>
            <a:ext cx="14239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2">
            <a:extLst>
              <a:ext uri="{FF2B5EF4-FFF2-40B4-BE49-F238E27FC236}">
                <a16:creationId xmlns:a16="http://schemas.microsoft.com/office/drawing/2014/main" id="{053FB1DF-EFAD-4E2B-AD71-E9096252F302}"/>
              </a:ext>
            </a:extLst>
          </p:cNvPr>
          <p:cNvSpPr>
            <a:spLocks noGrp="1" noChangeArrowheads="1"/>
          </p:cNvSpPr>
          <p:nvPr>
            <p:ph type="title"/>
          </p:nvPr>
        </p:nvSpPr>
        <p:spPr>
          <a:xfrm>
            <a:off x="2117725" y="1285875"/>
            <a:ext cx="6446838" cy="990600"/>
          </a:xfrm>
        </p:spPr>
        <p:txBody>
          <a:bodyPr/>
          <a:lstStyle/>
          <a:p>
            <a:pPr eaLnBrk="1" hangingPunct="1"/>
            <a:r>
              <a:rPr lang="en-US" altLang="en-US">
                <a:solidFill>
                  <a:schemeClr val="tx1"/>
                </a:solidFill>
              </a:rPr>
              <a:t>Social Security History</a:t>
            </a:r>
          </a:p>
        </p:txBody>
      </p:sp>
      <p:sp>
        <p:nvSpPr>
          <p:cNvPr id="102402" name="Content Placeholder 1">
            <a:extLst>
              <a:ext uri="{FF2B5EF4-FFF2-40B4-BE49-F238E27FC236}">
                <a16:creationId xmlns:a16="http://schemas.microsoft.com/office/drawing/2014/main" id="{EFC41173-EEBB-4C5C-B63E-125E204E95DC}"/>
              </a:ext>
            </a:extLst>
          </p:cNvPr>
          <p:cNvSpPr>
            <a:spLocks noGrp="1"/>
          </p:cNvSpPr>
          <p:nvPr>
            <p:ph idx="1"/>
          </p:nvPr>
        </p:nvSpPr>
        <p:spPr>
          <a:xfrm>
            <a:off x="2032000" y="2128838"/>
            <a:ext cx="6446838" cy="4278312"/>
          </a:xfrm>
        </p:spPr>
        <p:txBody>
          <a:bodyPr rtlCol="0">
            <a:normAutofit lnSpcReduction="10000"/>
          </a:bodyPr>
          <a:lstStyle/>
          <a:p>
            <a:pPr marL="80963" indent="0" algn="ctr" eaLnBrk="1" fontAlgn="auto" hangingPunct="1">
              <a:spcAft>
                <a:spcPts val="0"/>
              </a:spcAft>
              <a:buNone/>
              <a:defRPr/>
            </a:pPr>
            <a:r>
              <a:rPr lang="en-US" altLang="en-US" sz="2100" b="1" dirty="0">
                <a:solidFill>
                  <a:srgbClr val="FF0000"/>
                </a:solidFill>
              </a:rPr>
              <a:t>The Great Depression</a:t>
            </a:r>
          </a:p>
          <a:p>
            <a:pPr marL="80963" indent="0" algn="ctr" eaLnBrk="1" fontAlgn="auto" hangingPunct="1">
              <a:spcAft>
                <a:spcPts val="0"/>
              </a:spcAft>
              <a:buNone/>
              <a:defRPr/>
            </a:pPr>
            <a:r>
              <a:rPr lang="en-US" altLang="en-US" sz="2100" b="1" dirty="0">
                <a:solidFill>
                  <a:srgbClr val="FF0000"/>
                </a:solidFill>
              </a:rPr>
              <a:t>Oct 29, 1929-1939</a:t>
            </a:r>
          </a:p>
          <a:p>
            <a:pPr marL="80963" indent="0" eaLnBrk="1" fontAlgn="auto" hangingPunct="1">
              <a:spcAft>
                <a:spcPts val="0"/>
              </a:spcAft>
              <a:buNone/>
              <a:defRPr/>
            </a:pPr>
            <a:endParaRPr lang="en-US" altLang="en-US" sz="1350" dirty="0">
              <a:solidFill>
                <a:schemeClr val="tx1">
                  <a:lumMod val="75000"/>
                  <a:lumOff val="25000"/>
                </a:schemeClr>
              </a:solidFill>
            </a:endParaRPr>
          </a:p>
          <a:p>
            <a:pPr marL="80963" indent="0" eaLnBrk="1" fontAlgn="auto" hangingPunct="1">
              <a:spcAft>
                <a:spcPts val="0"/>
              </a:spcAft>
              <a:buNone/>
              <a:defRPr/>
            </a:pPr>
            <a:r>
              <a:rPr lang="en-US" altLang="en-US" sz="2000" dirty="0">
                <a:solidFill>
                  <a:schemeClr val="tx1">
                    <a:lumMod val="75000"/>
                    <a:lumOff val="25000"/>
                  </a:schemeClr>
                </a:solidFill>
              </a:rPr>
              <a:t>Social Security Act signed by FDR on Aug 14, 1935</a:t>
            </a:r>
          </a:p>
          <a:p>
            <a:pPr marL="80963" indent="0" eaLnBrk="1" fontAlgn="auto" hangingPunct="1">
              <a:spcAft>
                <a:spcPts val="0"/>
              </a:spcAft>
              <a:buNone/>
              <a:defRPr/>
            </a:pPr>
            <a:endParaRPr lang="en-US" altLang="en-US" sz="2000" dirty="0">
              <a:solidFill>
                <a:schemeClr val="tx1">
                  <a:lumMod val="75000"/>
                  <a:lumOff val="25000"/>
                </a:schemeClr>
              </a:solidFill>
            </a:endParaRPr>
          </a:p>
          <a:p>
            <a:pPr marL="80963" indent="0" eaLnBrk="1" fontAlgn="auto" hangingPunct="1">
              <a:spcAft>
                <a:spcPts val="0"/>
              </a:spcAft>
              <a:buNone/>
              <a:defRPr/>
            </a:pPr>
            <a:r>
              <a:rPr lang="en-US" altLang="en-US" sz="2000" dirty="0">
                <a:solidFill>
                  <a:schemeClr val="tx1">
                    <a:lumMod val="75000"/>
                    <a:lumOff val="25000"/>
                  </a:schemeClr>
                </a:solidFill>
              </a:rPr>
              <a:t>Taxes were collected starting Jan 1937</a:t>
            </a:r>
          </a:p>
          <a:p>
            <a:pPr marL="80963" indent="0" eaLnBrk="1" fontAlgn="auto" hangingPunct="1">
              <a:spcAft>
                <a:spcPts val="0"/>
              </a:spcAft>
              <a:buNone/>
              <a:defRPr/>
            </a:pPr>
            <a:r>
              <a:rPr lang="en-US" altLang="en-US" sz="2000" dirty="0">
                <a:solidFill>
                  <a:schemeClr val="tx1">
                    <a:lumMod val="75000"/>
                    <a:lumOff val="25000"/>
                  </a:schemeClr>
                </a:solidFill>
              </a:rPr>
              <a:t>First payments made in 1940. </a:t>
            </a:r>
          </a:p>
          <a:p>
            <a:pPr marL="80963" indent="0" eaLnBrk="1" fontAlgn="auto" hangingPunct="1">
              <a:spcAft>
                <a:spcPts val="0"/>
              </a:spcAft>
              <a:buNone/>
              <a:defRPr/>
            </a:pPr>
            <a:endParaRPr lang="en-US" altLang="en-US" sz="2000" dirty="0">
              <a:solidFill>
                <a:schemeClr val="tx1">
                  <a:lumMod val="75000"/>
                  <a:lumOff val="25000"/>
                </a:schemeClr>
              </a:solidFill>
            </a:endParaRPr>
          </a:p>
          <a:p>
            <a:pPr marL="80963" indent="0" eaLnBrk="1" fontAlgn="auto" hangingPunct="1">
              <a:spcAft>
                <a:spcPts val="0"/>
              </a:spcAft>
              <a:buNone/>
              <a:defRPr/>
            </a:pPr>
            <a:r>
              <a:rPr lang="en-US" altLang="en-US" sz="2000" dirty="0">
                <a:solidFill>
                  <a:schemeClr val="tx1">
                    <a:lumMod val="75000"/>
                    <a:lumOff val="25000"/>
                  </a:schemeClr>
                </a:solidFill>
              </a:rPr>
              <a:t>**Social Security is the only income for 50% of retirees.   Expected to run short of funding in 2036 with monthly payments dropping to 76% of full amount. $1200 aver  for women; $1500 for men.**</a:t>
            </a:r>
          </a:p>
        </p:txBody>
      </p:sp>
      <p:sp>
        <p:nvSpPr>
          <p:cNvPr id="194565" name="Slide Number Placeholder 4">
            <a:extLst>
              <a:ext uri="{FF2B5EF4-FFF2-40B4-BE49-F238E27FC236}">
                <a16:creationId xmlns:a16="http://schemas.microsoft.com/office/drawing/2014/main" id="{AEB640EC-DF0F-46D9-BC32-6CE8F52AC6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922149F2-8678-4BD9-B581-3850E1F4692D}" type="slidenum">
              <a:rPr lang="en-US" altLang="en-US" sz="6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3</a:t>
            </a:fld>
            <a:endParaRPr lang="en-US" altLang="en-US" sz="6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BA-ppt-cover2.jpg"/>
          <p:cNvPicPr>
            <a:picLocks noChangeAspect="1"/>
          </p:cNvPicPr>
          <p:nvPr/>
        </p:nvPicPr>
        <p:blipFill>
          <a:blip r:embed="rId3"/>
          <a:stretch>
            <a:fillRect/>
          </a:stretch>
        </p:blipFill>
        <p:spPr>
          <a:xfrm>
            <a:off x="1528116" y="0"/>
            <a:ext cx="9144000" cy="6858000"/>
          </a:xfrm>
          <a:prstGeom prst="rect">
            <a:avLst/>
          </a:prstGeom>
        </p:spPr>
      </p:pic>
      <p:sp>
        <p:nvSpPr>
          <p:cNvPr id="3" name="TextBox 2"/>
          <p:cNvSpPr txBox="1"/>
          <p:nvPr/>
        </p:nvSpPr>
        <p:spPr>
          <a:xfrm>
            <a:off x="2312493" y="1136097"/>
            <a:ext cx="5739788" cy="1446550"/>
          </a:xfrm>
          <a:prstGeom prst="rect">
            <a:avLst/>
          </a:prstGeom>
          <a:noFill/>
        </p:spPr>
        <p:txBody>
          <a:bodyPr wrap="square" rtlCol="0">
            <a:spAutoFit/>
          </a:bodyPr>
          <a:lstStyle/>
          <a:p>
            <a:pPr defTabSz="457200"/>
            <a:r>
              <a:rPr lang="en-US" sz="4400" dirty="0">
                <a:solidFill>
                  <a:prstClr val="black"/>
                </a:solidFill>
                <a:latin typeface="Calibri"/>
              </a:rPr>
              <a:t>Senior Health Insurance Benefits Advisors </a:t>
            </a:r>
          </a:p>
        </p:txBody>
      </p:sp>
      <p:sp>
        <p:nvSpPr>
          <p:cNvPr id="2" name="Slide Number Placeholder 1">
            <a:extLst>
              <a:ext uri="{FF2B5EF4-FFF2-40B4-BE49-F238E27FC236}">
                <a16:creationId xmlns:a16="http://schemas.microsoft.com/office/drawing/2014/main" id="{BCA1377D-1194-4539-A42A-0A138830D080}"/>
              </a:ext>
            </a:extLst>
          </p:cNvPr>
          <p:cNvSpPr>
            <a:spLocks noGrp="1"/>
          </p:cNvSpPr>
          <p:nvPr>
            <p:ph type="sldNum" sz="quarter" idx="12"/>
          </p:nvPr>
        </p:nvSpPr>
        <p:spPr/>
        <p:txBody>
          <a:bodyPr/>
          <a:lstStyle/>
          <a:p>
            <a:fld id="{E0A9AE9C-90F2-3141-A964-FFEC2F65B7D8}"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pPr defTabSz="457200"/>
            <a:fld id="{E0A9AE9C-90F2-3141-A964-FFEC2F65B7D8}" type="slidenum">
              <a:rPr lang="en-US">
                <a:solidFill>
                  <a:prstClr val="white"/>
                </a:solidFill>
                <a:latin typeface="TradeGothic"/>
                <a:cs typeface="TradeGothic"/>
              </a:rPr>
              <a:pPr defTabSz="457200"/>
              <a:t>31</a:t>
            </a:fld>
            <a:endParaRPr lang="en-US" dirty="0">
              <a:solidFill>
                <a:prstClr val="white"/>
              </a:solidFill>
              <a:latin typeface="TradeGothic"/>
              <a:cs typeface="TradeGothic"/>
            </a:endParaRPr>
          </a:p>
        </p:txBody>
      </p:sp>
      <p:sp>
        <p:nvSpPr>
          <p:cNvPr id="4" name="TextBox 3"/>
          <p:cNvSpPr txBox="1"/>
          <p:nvPr/>
        </p:nvSpPr>
        <p:spPr>
          <a:xfrm>
            <a:off x="2104674" y="417065"/>
            <a:ext cx="8285827" cy="646331"/>
          </a:xfrm>
          <a:prstGeom prst="rect">
            <a:avLst/>
          </a:prstGeom>
          <a:noFill/>
        </p:spPr>
        <p:txBody>
          <a:bodyPr wrap="square" rtlCol="0">
            <a:spAutoFit/>
          </a:bodyPr>
          <a:lstStyle/>
          <a:p>
            <a:pPr defTabSz="457200"/>
            <a:r>
              <a:rPr lang="en-US" sz="3600" b="1" dirty="0">
                <a:solidFill>
                  <a:prstClr val="white"/>
                </a:solidFill>
                <a:latin typeface="Calibri"/>
              </a:rPr>
              <a:t>Information for Veterans </a:t>
            </a:r>
          </a:p>
        </p:txBody>
      </p:sp>
      <p:sp>
        <p:nvSpPr>
          <p:cNvPr id="3" name="TextBox 2"/>
          <p:cNvSpPr txBox="1"/>
          <p:nvPr/>
        </p:nvSpPr>
        <p:spPr>
          <a:xfrm>
            <a:off x="1885111" y="1550390"/>
            <a:ext cx="8253040" cy="4524315"/>
          </a:xfrm>
          <a:prstGeom prst="rect">
            <a:avLst/>
          </a:prstGeom>
          <a:noFill/>
        </p:spPr>
        <p:txBody>
          <a:bodyPr wrap="square" rtlCol="0">
            <a:spAutoFit/>
          </a:bodyPr>
          <a:lstStyle/>
          <a:p>
            <a:pPr marL="285750" indent="-285750" defTabSz="457200">
              <a:buFont typeface="Arial" panose="020B0604020202020204" pitchFamily="34" charset="0"/>
              <a:buChar char="•"/>
            </a:pPr>
            <a:r>
              <a:rPr lang="en-US" sz="3200" dirty="0">
                <a:solidFill>
                  <a:prstClr val="black"/>
                </a:solidFill>
                <a:latin typeface="Calibri"/>
              </a:rPr>
              <a:t>Medicare and VA benefits rarely coordinate</a:t>
            </a:r>
          </a:p>
          <a:p>
            <a:pPr marL="742950" lvl="1" indent="-285750" defTabSz="457200">
              <a:buFont typeface="Arial" panose="020B0604020202020204" pitchFamily="34" charset="0"/>
              <a:buChar char="•"/>
            </a:pPr>
            <a:r>
              <a:rPr lang="en-US" sz="3200" dirty="0">
                <a:solidFill>
                  <a:prstClr val="black"/>
                </a:solidFill>
                <a:latin typeface="Calibri"/>
              </a:rPr>
              <a:t>Signing up for both will prevent a lapse in coverage</a:t>
            </a:r>
          </a:p>
          <a:p>
            <a:pPr marL="285750" indent="-285750" defTabSz="457200">
              <a:buFont typeface="Arial" panose="020B0604020202020204" pitchFamily="34" charset="0"/>
              <a:buChar char="•"/>
            </a:pPr>
            <a:r>
              <a:rPr lang="en-US" sz="3200" dirty="0">
                <a:solidFill>
                  <a:prstClr val="black"/>
                </a:solidFill>
                <a:latin typeface="Calibri"/>
              </a:rPr>
              <a:t>If veteran does not sign up for Medicare Part B when first eligible for Medicare they will pay a premium penalty. </a:t>
            </a:r>
          </a:p>
          <a:p>
            <a:pPr marL="742950" lvl="1" indent="-285750" defTabSz="457200">
              <a:buFont typeface="Arial" panose="020B0604020202020204" pitchFamily="34" charset="0"/>
              <a:buChar char="•"/>
            </a:pPr>
            <a:r>
              <a:rPr lang="en-US" sz="3200" dirty="0">
                <a:solidFill>
                  <a:prstClr val="black"/>
                </a:solidFill>
                <a:latin typeface="Calibri"/>
              </a:rPr>
              <a:t>If enrolling in Tricare For Life you must be enrolled in Original Medicare (A&amp;B)</a:t>
            </a:r>
          </a:p>
          <a:p>
            <a:pPr defTabSz="457200"/>
            <a:endParaRPr lang="en-US" sz="3200" dirty="0">
              <a:solidFill>
                <a:prstClr val="black"/>
              </a:solidFill>
              <a:latin typeface="Calibri"/>
            </a:endParaRPr>
          </a:p>
        </p:txBody>
      </p:sp>
    </p:spTree>
    <p:extLst>
      <p:ext uri="{BB962C8B-B14F-4D97-AF65-F5344CB8AC3E}">
        <p14:creationId xmlns:p14="http://schemas.microsoft.com/office/powerpoint/2010/main" val="254677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pPr defTabSz="457200"/>
            <a:fld id="{E0A9AE9C-90F2-3141-A964-FFEC2F65B7D8}" type="slidenum">
              <a:rPr lang="en-US">
                <a:solidFill>
                  <a:prstClr val="white"/>
                </a:solidFill>
                <a:latin typeface="TradeGothic"/>
                <a:cs typeface="TradeGothic"/>
              </a:rPr>
              <a:pPr defTabSz="457200"/>
              <a:t>32</a:t>
            </a:fld>
            <a:endParaRPr lang="en-US" dirty="0">
              <a:solidFill>
                <a:prstClr val="white"/>
              </a:solidFill>
              <a:latin typeface="TradeGothic"/>
              <a:cs typeface="TradeGothic"/>
            </a:endParaRPr>
          </a:p>
        </p:txBody>
      </p:sp>
      <p:sp>
        <p:nvSpPr>
          <p:cNvPr id="3" name="TextBox 2"/>
          <p:cNvSpPr txBox="1"/>
          <p:nvPr/>
        </p:nvSpPr>
        <p:spPr>
          <a:xfrm>
            <a:off x="2192051" y="521847"/>
            <a:ext cx="8319195" cy="523220"/>
          </a:xfrm>
          <a:prstGeom prst="rect">
            <a:avLst/>
          </a:prstGeom>
          <a:noFill/>
        </p:spPr>
        <p:txBody>
          <a:bodyPr wrap="square" rtlCol="0">
            <a:spAutoFit/>
          </a:bodyPr>
          <a:lstStyle/>
          <a:p>
            <a:pPr defTabSz="457200"/>
            <a:r>
              <a:rPr lang="en-US" sz="2800" b="1" dirty="0">
                <a:solidFill>
                  <a:prstClr val="white"/>
                </a:solidFill>
                <a:latin typeface="Calibri"/>
              </a:rPr>
              <a:t>Information for Veterans </a:t>
            </a:r>
          </a:p>
        </p:txBody>
      </p:sp>
      <p:sp>
        <p:nvSpPr>
          <p:cNvPr id="7" name="TextBox 6"/>
          <p:cNvSpPr txBox="1"/>
          <p:nvPr/>
        </p:nvSpPr>
        <p:spPr>
          <a:xfrm>
            <a:off x="2192051" y="2076995"/>
            <a:ext cx="7430921" cy="3046988"/>
          </a:xfrm>
          <a:prstGeom prst="rect">
            <a:avLst/>
          </a:prstGeom>
          <a:noFill/>
        </p:spPr>
        <p:txBody>
          <a:bodyPr wrap="square" rtlCol="0">
            <a:spAutoFit/>
          </a:bodyPr>
          <a:lstStyle/>
          <a:p>
            <a:pPr marL="285750" indent="-285750" defTabSz="457200">
              <a:buFont typeface="Arial" panose="020B0604020202020204" pitchFamily="34" charset="0"/>
              <a:buChar char="•"/>
            </a:pPr>
            <a:r>
              <a:rPr lang="en-US" sz="3200" dirty="0">
                <a:solidFill>
                  <a:prstClr val="black"/>
                </a:solidFill>
                <a:latin typeface="Calibri"/>
              </a:rPr>
              <a:t>VA Prescription benefits are considered creditable</a:t>
            </a:r>
          </a:p>
          <a:p>
            <a:pPr marL="285750" indent="-285750" defTabSz="457200">
              <a:buFont typeface="Arial" panose="020B0604020202020204" pitchFamily="34" charset="0"/>
              <a:buChar char="•"/>
            </a:pPr>
            <a:endParaRPr lang="en-US" sz="3200" dirty="0">
              <a:solidFill>
                <a:prstClr val="black"/>
              </a:solidFill>
              <a:latin typeface="Calibri"/>
            </a:endParaRPr>
          </a:p>
          <a:p>
            <a:pPr marL="285750" indent="-285750" defTabSz="457200">
              <a:buFont typeface="Arial" panose="020B0604020202020204" pitchFamily="34" charset="0"/>
              <a:buChar char="•"/>
            </a:pPr>
            <a:r>
              <a:rPr lang="en-US" sz="3200" dirty="0">
                <a:solidFill>
                  <a:prstClr val="black"/>
                </a:solidFill>
                <a:latin typeface="Calibri"/>
              </a:rPr>
              <a:t>SHIBA typically help veteran compare Medicare Advantage or Medigap plan options if they are interested</a:t>
            </a:r>
          </a:p>
        </p:txBody>
      </p:sp>
    </p:spTree>
    <p:extLst>
      <p:ext uri="{BB962C8B-B14F-4D97-AF65-F5344CB8AC3E}">
        <p14:creationId xmlns:p14="http://schemas.microsoft.com/office/powerpoint/2010/main" val="2263381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Tricare for Life Out of Pocket Costs </a:t>
            </a:r>
          </a:p>
        </p:txBody>
      </p:sp>
      <p:graphicFrame>
        <p:nvGraphicFramePr>
          <p:cNvPr id="11" name="Table 10"/>
          <p:cNvGraphicFramePr>
            <a:graphicFrameLocks noGrp="1"/>
          </p:cNvGraphicFramePr>
          <p:nvPr/>
        </p:nvGraphicFramePr>
        <p:xfrm>
          <a:off x="2032000" y="2214694"/>
          <a:ext cx="8128000" cy="3479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1356026"/>
                    </a:ext>
                  </a:extLst>
                </a:gridCol>
                <a:gridCol w="2032000">
                  <a:extLst>
                    <a:ext uri="{9D8B030D-6E8A-4147-A177-3AD203B41FA5}">
                      <a16:colId xmlns:a16="http://schemas.microsoft.com/office/drawing/2014/main" val="158012730"/>
                    </a:ext>
                  </a:extLst>
                </a:gridCol>
                <a:gridCol w="2032000">
                  <a:extLst>
                    <a:ext uri="{9D8B030D-6E8A-4147-A177-3AD203B41FA5}">
                      <a16:colId xmlns:a16="http://schemas.microsoft.com/office/drawing/2014/main" val="3618114572"/>
                    </a:ext>
                  </a:extLst>
                </a:gridCol>
                <a:gridCol w="2032000">
                  <a:extLst>
                    <a:ext uri="{9D8B030D-6E8A-4147-A177-3AD203B41FA5}">
                      <a16:colId xmlns:a16="http://schemas.microsoft.com/office/drawing/2014/main" val="474029011"/>
                    </a:ext>
                  </a:extLst>
                </a:gridCol>
              </a:tblGrid>
              <a:tr h="370840">
                <a:tc>
                  <a:txBody>
                    <a:bodyPr/>
                    <a:lstStyle/>
                    <a:p>
                      <a:r>
                        <a:rPr lang="en-US" dirty="0"/>
                        <a:t>Service</a:t>
                      </a:r>
                      <a:r>
                        <a:rPr lang="en-US" baseline="0" dirty="0"/>
                        <a:t> Type</a:t>
                      </a:r>
                      <a:endParaRPr lang="en-US" dirty="0"/>
                    </a:p>
                  </a:txBody>
                  <a:tcPr/>
                </a:tc>
                <a:tc>
                  <a:txBody>
                    <a:bodyPr/>
                    <a:lstStyle/>
                    <a:p>
                      <a:r>
                        <a:rPr lang="en-US" dirty="0"/>
                        <a:t>Medicare Pays</a:t>
                      </a:r>
                    </a:p>
                  </a:txBody>
                  <a:tcPr/>
                </a:tc>
                <a:tc>
                  <a:txBody>
                    <a:bodyPr/>
                    <a:lstStyle/>
                    <a:p>
                      <a:r>
                        <a:rPr lang="en-US" dirty="0"/>
                        <a:t>Tricare Pays</a:t>
                      </a:r>
                    </a:p>
                  </a:txBody>
                  <a:tcPr/>
                </a:tc>
                <a:tc>
                  <a:txBody>
                    <a:bodyPr/>
                    <a:lstStyle/>
                    <a:p>
                      <a:r>
                        <a:rPr lang="en-US" dirty="0"/>
                        <a:t>YOU Pay</a:t>
                      </a:r>
                    </a:p>
                  </a:txBody>
                  <a:tcPr/>
                </a:tc>
                <a:extLst>
                  <a:ext uri="{0D108BD9-81ED-4DB2-BD59-A6C34878D82A}">
                    <a16:rowId xmlns:a16="http://schemas.microsoft.com/office/drawing/2014/main" val="192307189"/>
                  </a:ext>
                </a:extLst>
              </a:tr>
              <a:tr h="370840">
                <a:tc>
                  <a:txBody>
                    <a:bodyPr/>
                    <a:lstStyle/>
                    <a:p>
                      <a:r>
                        <a:rPr lang="en-US" dirty="0"/>
                        <a:t>Service</a:t>
                      </a:r>
                      <a:r>
                        <a:rPr lang="en-US" baseline="0" dirty="0"/>
                        <a:t> covered by Medicare and Tricare</a:t>
                      </a:r>
                      <a:endParaRPr lang="en-US" dirty="0"/>
                    </a:p>
                  </a:txBody>
                  <a:tcPr/>
                </a:tc>
                <a:tc>
                  <a:txBody>
                    <a:bodyPr/>
                    <a:lstStyle/>
                    <a:p>
                      <a:r>
                        <a:rPr lang="en-US" dirty="0"/>
                        <a:t>Medicare pays the authorized amount</a:t>
                      </a:r>
                    </a:p>
                    <a:p>
                      <a:r>
                        <a:rPr lang="en-US" dirty="0"/>
                        <a:t>(primary payer) </a:t>
                      </a:r>
                    </a:p>
                  </a:txBody>
                  <a:tcPr/>
                </a:tc>
                <a:tc>
                  <a:txBody>
                    <a:bodyPr/>
                    <a:lstStyle/>
                    <a:p>
                      <a:r>
                        <a:rPr lang="en-US" dirty="0"/>
                        <a:t>Remaining</a:t>
                      </a:r>
                      <a:r>
                        <a:rPr lang="en-US" baseline="0" dirty="0"/>
                        <a:t> amount</a:t>
                      </a:r>
                    </a:p>
                    <a:p>
                      <a:r>
                        <a:rPr lang="en-US" baseline="0" dirty="0"/>
                        <a:t>(secondary payer)</a:t>
                      </a:r>
                      <a:endParaRPr lang="en-US" dirty="0"/>
                    </a:p>
                  </a:txBody>
                  <a:tcPr/>
                </a:tc>
                <a:tc>
                  <a:txBody>
                    <a:bodyPr/>
                    <a:lstStyle/>
                    <a:p>
                      <a:r>
                        <a:rPr lang="en-US" dirty="0"/>
                        <a:t>Nothing</a:t>
                      </a:r>
                    </a:p>
                  </a:txBody>
                  <a:tcPr/>
                </a:tc>
                <a:extLst>
                  <a:ext uri="{0D108BD9-81ED-4DB2-BD59-A6C34878D82A}">
                    <a16:rowId xmlns:a16="http://schemas.microsoft.com/office/drawing/2014/main" val="1085548918"/>
                  </a:ext>
                </a:extLst>
              </a:tr>
              <a:tr h="370840">
                <a:tc>
                  <a:txBody>
                    <a:bodyPr/>
                    <a:lstStyle/>
                    <a:p>
                      <a:r>
                        <a:rPr lang="en-US" dirty="0"/>
                        <a:t>Covered by Medicare only</a:t>
                      </a:r>
                    </a:p>
                  </a:txBody>
                  <a:tcPr/>
                </a:tc>
                <a:tc>
                  <a:txBody>
                    <a:bodyPr/>
                    <a:lstStyle/>
                    <a:p>
                      <a:r>
                        <a:rPr lang="en-US" dirty="0"/>
                        <a:t>Medicare pays</a:t>
                      </a:r>
                      <a:r>
                        <a:rPr lang="en-US" baseline="0" dirty="0"/>
                        <a:t> the authorized amount</a:t>
                      </a:r>
                      <a:endParaRPr lang="en-US" dirty="0"/>
                    </a:p>
                  </a:txBody>
                  <a:tcPr/>
                </a:tc>
                <a:tc>
                  <a:txBody>
                    <a:bodyPr/>
                    <a:lstStyle/>
                    <a:p>
                      <a:r>
                        <a:rPr lang="en-US" dirty="0"/>
                        <a:t>Nothing</a:t>
                      </a:r>
                    </a:p>
                  </a:txBody>
                  <a:tcPr/>
                </a:tc>
                <a:tc>
                  <a:txBody>
                    <a:bodyPr/>
                    <a:lstStyle/>
                    <a:p>
                      <a:r>
                        <a:rPr lang="en-US" dirty="0"/>
                        <a:t>Medicare deductible and cost share</a:t>
                      </a:r>
                    </a:p>
                  </a:txBody>
                  <a:tcPr/>
                </a:tc>
                <a:extLst>
                  <a:ext uri="{0D108BD9-81ED-4DB2-BD59-A6C34878D82A}">
                    <a16:rowId xmlns:a16="http://schemas.microsoft.com/office/drawing/2014/main" val="2543203938"/>
                  </a:ext>
                </a:extLst>
              </a:tr>
              <a:tr h="370840">
                <a:tc>
                  <a:txBody>
                    <a:bodyPr/>
                    <a:lstStyle/>
                    <a:p>
                      <a:r>
                        <a:rPr lang="en-US" dirty="0"/>
                        <a:t>Covered by Tricare</a:t>
                      </a:r>
                      <a:r>
                        <a:rPr lang="en-US" baseline="0" dirty="0"/>
                        <a:t> only</a:t>
                      </a:r>
                      <a:endParaRPr lang="en-US" dirty="0"/>
                    </a:p>
                  </a:txBody>
                  <a:tcPr/>
                </a:tc>
                <a:tc>
                  <a:txBody>
                    <a:bodyPr/>
                    <a:lstStyle/>
                    <a:p>
                      <a:r>
                        <a:rPr lang="en-US" dirty="0"/>
                        <a:t>Nothing</a:t>
                      </a:r>
                    </a:p>
                  </a:txBody>
                  <a:tcPr/>
                </a:tc>
                <a:tc>
                  <a:txBody>
                    <a:bodyPr/>
                    <a:lstStyle/>
                    <a:p>
                      <a:r>
                        <a:rPr lang="en-US" dirty="0"/>
                        <a:t>Tricare allowable</a:t>
                      </a:r>
                      <a:r>
                        <a:rPr lang="en-US" baseline="0" dirty="0"/>
                        <a:t> amount</a:t>
                      </a:r>
                      <a:endParaRPr lang="en-US" dirty="0"/>
                    </a:p>
                  </a:txBody>
                  <a:tcPr/>
                </a:tc>
                <a:tc>
                  <a:txBody>
                    <a:bodyPr/>
                    <a:lstStyle/>
                    <a:p>
                      <a:r>
                        <a:rPr lang="en-US" dirty="0"/>
                        <a:t>Tricare deductible</a:t>
                      </a:r>
                      <a:r>
                        <a:rPr lang="en-US" baseline="0" dirty="0"/>
                        <a:t> and cost share</a:t>
                      </a:r>
                      <a:endParaRPr lang="en-US" dirty="0"/>
                    </a:p>
                  </a:txBody>
                  <a:tcPr/>
                </a:tc>
                <a:extLst>
                  <a:ext uri="{0D108BD9-81ED-4DB2-BD59-A6C34878D82A}">
                    <a16:rowId xmlns:a16="http://schemas.microsoft.com/office/drawing/2014/main" val="2846905583"/>
                  </a:ext>
                </a:extLst>
              </a:tr>
              <a:tr h="370840">
                <a:tc>
                  <a:txBody>
                    <a:bodyPr/>
                    <a:lstStyle/>
                    <a:p>
                      <a:r>
                        <a:rPr lang="en-US" dirty="0"/>
                        <a:t>Not covered by Tricare or Medicare </a:t>
                      </a:r>
                    </a:p>
                  </a:txBody>
                  <a:tcPr/>
                </a:tc>
                <a:tc>
                  <a:txBody>
                    <a:bodyPr/>
                    <a:lstStyle/>
                    <a:p>
                      <a:r>
                        <a:rPr lang="en-US" dirty="0"/>
                        <a:t>Nothing</a:t>
                      </a:r>
                    </a:p>
                  </a:txBody>
                  <a:tcPr/>
                </a:tc>
                <a:tc>
                  <a:txBody>
                    <a:bodyPr/>
                    <a:lstStyle/>
                    <a:p>
                      <a:r>
                        <a:rPr lang="en-US" dirty="0"/>
                        <a:t>Nothing </a:t>
                      </a:r>
                    </a:p>
                  </a:txBody>
                  <a:tcPr/>
                </a:tc>
                <a:tc>
                  <a:txBody>
                    <a:bodyPr/>
                    <a:lstStyle/>
                    <a:p>
                      <a:r>
                        <a:rPr lang="en-US" dirty="0"/>
                        <a:t>Billed Charges </a:t>
                      </a:r>
                    </a:p>
                  </a:txBody>
                  <a:tcPr/>
                </a:tc>
                <a:extLst>
                  <a:ext uri="{0D108BD9-81ED-4DB2-BD59-A6C34878D82A}">
                    <a16:rowId xmlns:a16="http://schemas.microsoft.com/office/drawing/2014/main" val="3186677510"/>
                  </a:ext>
                </a:extLst>
              </a:tr>
            </a:tbl>
          </a:graphicData>
        </a:graphic>
      </p:graphicFrame>
      <p:sp>
        <p:nvSpPr>
          <p:cNvPr id="2" name="Slide Number Placeholder 1">
            <a:extLst>
              <a:ext uri="{FF2B5EF4-FFF2-40B4-BE49-F238E27FC236}">
                <a16:creationId xmlns:a16="http://schemas.microsoft.com/office/drawing/2014/main" id="{4A015087-EC43-4D5D-B172-430EA07C2EE3}"/>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090781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6A8C-2270-403B-A929-6D428E7D21EF}"/>
              </a:ext>
            </a:extLst>
          </p:cNvPr>
          <p:cNvSpPr>
            <a:spLocks noGrp="1"/>
          </p:cNvSpPr>
          <p:nvPr>
            <p:ph type="title"/>
          </p:nvPr>
        </p:nvSpPr>
        <p:spPr/>
        <p:txBody>
          <a:bodyPr/>
          <a:lstStyle/>
          <a:p>
            <a:r>
              <a:rPr lang="en-US" dirty="0"/>
              <a:t>Making it real – Scenarios</a:t>
            </a:r>
            <a:br>
              <a:rPr lang="en-US" dirty="0"/>
            </a:br>
            <a:r>
              <a:rPr lang="en-US" dirty="0"/>
              <a:t>Golden rule:  </a:t>
            </a:r>
            <a:r>
              <a:rPr lang="en-US" dirty="0" err="1"/>
              <a:t>TriCare</a:t>
            </a:r>
            <a:r>
              <a:rPr lang="en-US" dirty="0"/>
              <a:t> for Life takes effect when you have Medicare Part A &amp; B first</a:t>
            </a:r>
          </a:p>
        </p:txBody>
      </p:sp>
      <p:sp>
        <p:nvSpPr>
          <p:cNvPr id="3" name="Content Placeholder 2">
            <a:extLst>
              <a:ext uri="{FF2B5EF4-FFF2-40B4-BE49-F238E27FC236}">
                <a16:creationId xmlns:a16="http://schemas.microsoft.com/office/drawing/2014/main" id="{4FD7BF38-582C-467E-BC81-924F5C1C075D}"/>
              </a:ext>
            </a:extLst>
          </p:cNvPr>
          <p:cNvSpPr>
            <a:spLocks noGrp="1"/>
          </p:cNvSpPr>
          <p:nvPr>
            <p:ph sz="quarter" idx="13"/>
          </p:nvPr>
        </p:nvSpPr>
        <p:spPr>
          <a:xfrm>
            <a:off x="913774" y="2367092"/>
            <a:ext cx="5106026" cy="4490908"/>
          </a:xfrm>
        </p:spPr>
        <p:txBody>
          <a:bodyPr>
            <a:normAutofit fontScale="92500" lnSpcReduction="10000"/>
          </a:bodyPr>
          <a:lstStyle/>
          <a:p>
            <a:r>
              <a:rPr lang="en-US" u="sng" dirty="0"/>
              <a:t>Who is primary after I turn 65?   Are you working</a:t>
            </a:r>
            <a:r>
              <a:rPr lang="en-US" dirty="0"/>
              <a:t> – if you keep your commercial insurance, it is primary to Medicare.  You can only activate your Tricare for life, when you have BOTH part a &amp; B Medicare.   </a:t>
            </a:r>
          </a:p>
          <a:p>
            <a:r>
              <a:rPr lang="en-US" u="sng" dirty="0"/>
              <a:t>If I am on Medicare- over 65- and I have a Medicare supplemental Insurance plan – do I need to keep it?</a:t>
            </a:r>
            <a:r>
              <a:rPr lang="en-US" dirty="0"/>
              <a:t> Once you have Part A &amp; B Medicare, then Tricare for life ‘kicks in’ and pays the patient portion that is due.  If using covered Medicare providers, then there should not be a portion due after Tricare for life.</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31FB3590-D05D-4187-97E0-6750F9AC7233}"/>
              </a:ext>
            </a:extLst>
          </p:cNvPr>
          <p:cNvSpPr>
            <a:spLocks noGrp="1"/>
          </p:cNvSpPr>
          <p:nvPr>
            <p:ph sz="quarter" idx="14"/>
          </p:nvPr>
        </p:nvSpPr>
        <p:spPr>
          <a:xfrm>
            <a:off x="6172202" y="2367092"/>
            <a:ext cx="5105400" cy="4395657"/>
          </a:xfrm>
        </p:spPr>
        <p:txBody>
          <a:bodyPr>
            <a:normAutofit fontScale="40000" lnSpcReduction="20000"/>
          </a:bodyPr>
          <a:lstStyle/>
          <a:p>
            <a:r>
              <a:rPr lang="en-US" sz="3700" u="sng" dirty="0"/>
              <a:t>Do  I need any other insurance besides Medicare and Tricare for life</a:t>
            </a:r>
            <a:r>
              <a:rPr lang="en-US" sz="3700" dirty="0"/>
              <a:t>?  NOPE!</a:t>
            </a:r>
          </a:p>
          <a:p>
            <a:r>
              <a:rPr lang="en-US" sz="3700" u="sng" dirty="0"/>
              <a:t>Does Tricare for life pay my prescription drugs?</a:t>
            </a:r>
            <a:r>
              <a:rPr lang="en-US" sz="3700" dirty="0"/>
              <a:t>  Do I need Part D?   Yes, as that is a separate part of Medicare.  </a:t>
            </a:r>
          </a:p>
          <a:p>
            <a:r>
              <a:rPr lang="en-US" sz="3700" u="sng" dirty="0"/>
              <a:t>Can I get Part C/Medicare Advantage and Tricare for Life?</a:t>
            </a:r>
            <a:r>
              <a:rPr lang="en-US" sz="3700" dirty="0"/>
              <a:t>  Part C includes Part A, B&amp; D.  So Part A &amp; B are included.  </a:t>
            </a:r>
          </a:p>
          <a:p>
            <a:r>
              <a:rPr lang="en-US" sz="3700" b="1" dirty="0">
                <a:solidFill>
                  <a:srgbClr val="FF0000"/>
                </a:solidFill>
              </a:rPr>
              <a:t>Once I have Medicare A &amp; B – Medicare is primary.  Tricare for life picks up the balances I will owe when I use my Medicare healthcare benefits.</a:t>
            </a:r>
          </a:p>
          <a:p>
            <a:r>
              <a:rPr lang="en-US" sz="3700" b="1" dirty="0">
                <a:solidFill>
                  <a:srgbClr val="FF0000"/>
                </a:solidFill>
              </a:rPr>
              <a:t>If I am still working or have commercial coverage, commercial is primary.  Once retired, Medicare is primary with Tricare for Life as secondary payer.</a:t>
            </a:r>
          </a:p>
          <a:p>
            <a:endParaRPr lang="en-US" dirty="0"/>
          </a:p>
        </p:txBody>
      </p:sp>
      <p:sp>
        <p:nvSpPr>
          <p:cNvPr id="5" name="Slide Number Placeholder 4">
            <a:extLst>
              <a:ext uri="{FF2B5EF4-FFF2-40B4-BE49-F238E27FC236}">
                <a16:creationId xmlns:a16="http://schemas.microsoft.com/office/drawing/2014/main" id="{1A005C79-82D4-46E3-BB92-174A901262C8}"/>
              </a:ext>
            </a:extLst>
          </p:cNvPr>
          <p:cNvSpPr>
            <a:spLocks noGrp="1"/>
          </p:cNvSpPr>
          <p:nvPr>
            <p:ph type="sldNum" sz="quarter" idx="12"/>
          </p:nvPr>
        </p:nvSpPr>
        <p:spPr/>
        <p:txBody>
          <a:bodyPr/>
          <a:lstStyle/>
          <a:p>
            <a:fld id="{99C0650E-4E19-43F4-81AE-7BCB557B73AE}" type="slidenum">
              <a:rPr lang="en-US" smtClean="0"/>
              <a:t>34</a:t>
            </a:fld>
            <a:endParaRPr lang="en-US"/>
          </a:p>
        </p:txBody>
      </p:sp>
    </p:spTree>
    <p:extLst>
      <p:ext uri="{BB962C8B-B14F-4D97-AF65-F5344CB8AC3E}">
        <p14:creationId xmlns:p14="http://schemas.microsoft.com/office/powerpoint/2010/main" val="1451865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4951" y="1441524"/>
            <a:ext cx="8689976" cy="959222"/>
          </a:xfrm>
        </p:spPr>
        <p:txBody>
          <a:bodyPr/>
          <a:lstStyle/>
          <a:p>
            <a:r>
              <a:rPr lang="en-US" dirty="0"/>
              <a:t>Scams and Schemes</a:t>
            </a:r>
          </a:p>
        </p:txBody>
      </p:sp>
      <p:sp>
        <p:nvSpPr>
          <p:cNvPr id="3" name="Subtitle 2"/>
          <p:cNvSpPr>
            <a:spLocks noGrp="1"/>
          </p:cNvSpPr>
          <p:nvPr>
            <p:ph type="subTitle" idx="1"/>
          </p:nvPr>
        </p:nvSpPr>
        <p:spPr>
          <a:xfrm>
            <a:off x="2498761" y="2560316"/>
            <a:ext cx="6815669" cy="2560323"/>
          </a:xfrm>
        </p:spPr>
        <p:txBody>
          <a:bodyPr>
            <a:normAutofit/>
          </a:bodyPr>
          <a:lstStyle/>
          <a:p>
            <a:r>
              <a:rPr lang="en-US" dirty="0"/>
              <a:t>Taenia Hudson</a:t>
            </a:r>
          </a:p>
          <a:p>
            <a:r>
              <a:rPr lang="en-US" dirty="0"/>
              <a:t>Senior Medicare Patrol coordinator</a:t>
            </a:r>
          </a:p>
          <a:p>
            <a:r>
              <a:rPr lang="en-US" dirty="0"/>
              <a:t>CSI Office on Aging </a:t>
            </a:r>
          </a:p>
        </p:txBody>
      </p:sp>
      <p:sp>
        <p:nvSpPr>
          <p:cNvPr id="4" name="Slide Number Placeholder 3">
            <a:extLst>
              <a:ext uri="{FF2B5EF4-FFF2-40B4-BE49-F238E27FC236}">
                <a16:creationId xmlns:a16="http://schemas.microsoft.com/office/drawing/2014/main" id="{14C50F1E-0A5A-44F3-9A53-3D57D4B3A57B}"/>
              </a:ext>
            </a:extLst>
          </p:cNvPr>
          <p:cNvSpPr>
            <a:spLocks noGrp="1"/>
          </p:cNvSpPr>
          <p:nvPr>
            <p:ph type="sldNum" sz="quarter" idx="12"/>
          </p:nvPr>
        </p:nvSpPr>
        <p:spPr/>
        <p:txBody>
          <a:bodyPr/>
          <a:lstStyle/>
          <a:p>
            <a:fld id="{99C0650E-4E19-43F4-81AE-7BCB557B73AE}" type="slidenum">
              <a:rPr lang="en-US" smtClean="0"/>
              <a:t>35</a:t>
            </a:fld>
            <a:endParaRPr lang="en-US"/>
          </a:p>
        </p:txBody>
      </p:sp>
    </p:spTree>
    <p:extLst>
      <p:ext uri="{BB962C8B-B14F-4D97-AF65-F5344CB8AC3E}">
        <p14:creationId xmlns:p14="http://schemas.microsoft.com/office/powerpoint/2010/main" val="3208881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2279724" y="469900"/>
            <a:ext cx="6858000" cy="3657600"/>
          </a:xfrm>
        </p:spPr>
        <p:txBody>
          <a:bodyPr>
            <a:normAutofit fontScale="77500" lnSpcReduction="20000"/>
          </a:bodyPr>
          <a:lstStyle/>
          <a:p>
            <a:pPr eaLnBrk="1" hangingPunct="1"/>
            <a:endParaRPr lang="en-US" altLang="en-US" sz="800" dirty="0">
              <a:latin typeface="Arial" charset="0"/>
              <a:cs typeface="Arial" charset="0"/>
            </a:endParaRPr>
          </a:p>
          <a:p>
            <a:pPr algn="ctr">
              <a:spcBef>
                <a:spcPts val="600"/>
              </a:spcBef>
              <a:spcAft>
                <a:spcPts val="600"/>
              </a:spcAft>
              <a:buNone/>
            </a:pPr>
            <a:r>
              <a:rPr lang="en-US" altLang="en-US" sz="2400" dirty="0">
                <a:latin typeface="Arial" charset="0"/>
                <a:cs typeface="Arial" charset="0"/>
              </a:rPr>
              <a:t>	</a:t>
            </a:r>
            <a:r>
              <a:rPr lang="en-US" altLang="en-US" sz="3200" dirty="0">
                <a:latin typeface="Arial" charset="0"/>
                <a:cs typeface="Arial" charset="0"/>
              </a:rPr>
              <a:t>The SENIOR MEDICARE PATROL (smp) mission </a:t>
            </a:r>
            <a:r>
              <a:rPr lang="en-US" altLang="en-US" sz="2400" dirty="0">
                <a:latin typeface="Arial" charset="0"/>
                <a:cs typeface="Arial" charset="0"/>
              </a:rPr>
              <a:t>is…   </a:t>
            </a:r>
          </a:p>
          <a:p>
            <a:pPr>
              <a:spcBef>
                <a:spcPts val="600"/>
              </a:spcBef>
              <a:spcAft>
                <a:spcPts val="600"/>
              </a:spcAft>
              <a:buNone/>
            </a:pPr>
            <a:r>
              <a:rPr lang="en-US" altLang="en-US" sz="2400" dirty="0">
                <a:latin typeface="Arial" charset="0"/>
                <a:cs typeface="Arial" charset="0"/>
              </a:rPr>
              <a:t>	</a:t>
            </a:r>
            <a:r>
              <a:rPr lang="en-US" altLang="en-US" sz="2400" dirty="0">
                <a:solidFill>
                  <a:srgbClr val="009A46"/>
                </a:solidFill>
                <a:latin typeface="Arial" charset="0"/>
                <a:cs typeface="Arial" charset="0"/>
              </a:rPr>
              <a:t>to empower and assist Medicare beneficiaries, their families, and caregivers </a:t>
            </a:r>
          </a:p>
          <a:p>
            <a:pPr>
              <a:spcBef>
                <a:spcPts val="600"/>
              </a:spcBef>
              <a:spcAft>
                <a:spcPts val="600"/>
              </a:spcAft>
              <a:buNone/>
            </a:pPr>
            <a:r>
              <a:rPr lang="en-US" altLang="en-US" sz="2400" dirty="0">
                <a:latin typeface="Arial" charset="0"/>
                <a:cs typeface="Arial" charset="0"/>
              </a:rPr>
              <a:t>	</a:t>
            </a:r>
            <a:r>
              <a:rPr lang="en-US" altLang="en-US" sz="2400" dirty="0">
                <a:solidFill>
                  <a:srgbClr val="C00000"/>
                </a:solidFill>
                <a:latin typeface="Arial" charset="0"/>
                <a:cs typeface="Arial" charset="0"/>
              </a:rPr>
              <a:t>to prevent, detect, and report health care fraud, errors, and abuse </a:t>
            </a:r>
          </a:p>
          <a:p>
            <a:pPr>
              <a:spcBef>
                <a:spcPts val="600"/>
              </a:spcBef>
              <a:spcAft>
                <a:spcPts val="600"/>
              </a:spcAft>
              <a:buNone/>
            </a:pPr>
            <a:r>
              <a:rPr lang="en-US" altLang="en-US" sz="2400" dirty="0">
                <a:latin typeface="Arial" charset="0"/>
                <a:cs typeface="Arial" charset="0"/>
              </a:rPr>
              <a:t>	</a:t>
            </a:r>
            <a:r>
              <a:rPr lang="en-US" altLang="en-US" sz="2400" dirty="0">
                <a:solidFill>
                  <a:srgbClr val="0070C0"/>
                </a:solidFill>
                <a:latin typeface="Arial" charset="0"/>
                <a:cs typeface="Arial" charset="0"/>
              </a:rPr>
              <a:t>through outreach, counseling, and education.</a:t>
            </a:r>
            <a:endParaRPr lang="en-US" altLang="en-US" dirty="0">
              <a:solidFill>
                <a:srgbClr val="0070C0"/>
              </a:solidFill>
              <a:latin typeface="Arial" charset="0"/>
              <a:cs typeface="Arial" charset="0"/>
            </a:endParaRPr>
          </a:p>
        </p:txBody>
      </p:sp>
      <p:pic>
        <p:nvPicPr>
          <p:cNvPr id="15363" name="Picture 2" descr="C:\Users\hflory\Desktop\Photos - n4a.Fotolia &amp; more\work &amp; volunteering\Counseling-n4a_5-inch shar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704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Users\hflory\Desktop\Photos - n4a.Fotolia &amp; more\technology\Services_JL2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200" y="4421189"/>
            <a:ext cx="35306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sers\hflory\Desktop\Photos - n4a.Fotolia &amp; more\work &amp; volunteering\Boomers_EC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27500"/>
            <a:ext cx="1930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64D3EB3-F98D-4D70-8D8A-1CB7EBB554E2}"/>
              </a:ext>
            </a:extLst>
          </p:cNvPr>
          <p:cNvSpPr>
            <a:spLocks noGrp="1"/>
          </p:cNvSpPr>
          <p:nvPr>
            <p:ph type="sldNum" sz="quarter" idx="11"/>
          </p:nvPr>
        </p:nvSpPr>
        <p:spPr/>
        <p:txBody>
          <a:bodyPr/>
          <a:lstStyle/>
          <a:p>
            <a:pPr>
              <a:defRPr/>
            </a:pPr>
            <a:fld id="{C5883ADF-84C3-45DD-9543-508059209324}" type="slidenum">
              <a:rPr lang="en-US" smtClean="0"/>
              <a:pPr>
                <a:defRPr/>
              </a:pPr>
              <a:t>36</a:t>
            </a:fld>
            <a:endParaRPr lang="en-US" dirty="0"/>
          </a:p>
        </p:txBody>
      </p:sp>
    </p:spTree>
    <p:extLst>
      <p:ext uri="{BB962C8B-B14F-4D97-AF65-F5344CB8AC3E}">
        <p14:creationId xmlns:p14="http://schemas.microsoft.com/office/powerpoint/2010/main" val="717952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signs</a:t>
            </a:r>
          </a:p>
        </p:txBody>
      </p:sp>
      <p:sp>
        <p:nvSpPr>
          <p:cNvPr id="3" name="Content Placeholder 2"/>
          <p:cNvSpPr>
            <a:spLocks noGrp="1"/>
          </p:cNvSpPr>
          <p:nvPr>
            <p:ph idx="1"/>
          </p:nvPr>
        </p:nvSpPr>
        <p:spPr>
          <a:xfrm>
            <a:off x="913774" y="1926030"/>
            <a:ext cx="10364452" cy="3815864"/>
          </a:xfrm>
        </p:spPr>
        <p:txBody>
          <a:bodyPr>
            <a:normAutofit/>
          </a:bodyPr>
          <a:lstStyle/>
          <a:p>
            <a:r>
              <a:rPr lang="en-US" dirty="0"/>
              <a:t>An unsolicited call purporting to be from the VA requests personal information like your Social Security number. </a:t>
            </a:r>
          </a:p>
          <a:p>
            <a:pPr lvl="1"/>
            <a:r>
              <a:rPr lang="en-US" dirty="0"/>
              <a:t>The VA will never ask for personal data by phone, text or email.</a:t>
            </a:r>
          </a:p>
          <a:p>
            <a:r>
              <a:rPr lang="en-US" dirty="0"/>
              <a:t>An unsolicited call or online message offers to help you increase your benefits or access little-known government programs.</a:t>
            </a:r>
          </a:p>
          <a:p>
            <a:r>
              <a:rPr lang="en-US" dirty="0"/>
              <a:t>You get a high-pressure fundraising call from a veterans charity you have not previously supported or interacted with.</a:t>
            </a:r>
          </a:p>
          <a:p>
            <a:r>
              <a:rPr lang="en-US" dirty="0"/>
              <a:t>A job ad recruits veterans for “previously undisclosed” federal government posts.</a:t>
            </a:r>
          </a:p>
          <a:p>
            <a:pPr marL="0" indent="0">
              <a:buNone/>
            </a:pPr>
            <a:endParaRPr lang="en-US" dirty="0"/>
          </a:p>
        </p:txBody>
      </p:sp>
      <p:sp>
        <p:nvSpPr>
          <p:cNvPr id="4" name="Slide Number Placeholder 3">
            <a:extLst>
              <a:ext uri="{FF2B5EF4-FFF2-40B4-BE49-F238E27FC236}">
                <a16:creationId xmlns:a16="http://schemas.microsoft.com/office/drawing/2014/main" id="{575D42A8-5D53-4777-8F87-D548631311E0}"/>
              </a:ext>
            </a:extLst>
          </p:cNvPr>
          <p:cNvSpPr>
            <a:spLocks noGrp="1"/>
          </p:cNvSpPr>
          <p:nvPr>
            <p:ph type="sldNum" sz="quarter" idx="11"/>
          </p:nvPr>
        </p:nvSpPr>
        <p:spPr/>
        <p:txBody>
          <a:bodyPr/>
          <a:lstStyle/>
          <a:p>
            <a:pPr>
              <a:defRPr/>
            </a:pPr>
            <a:fld id="{C5883ADF-84C3-45DD-9543-508059209324}" type="slidenum">
              <a:rPr lang="en-US" smtClean="0"/>
              <a:pPr>
                <a:defRPr/>
              </a:pPr>
              <a:t>37</a:t>
            </a:fld>
            <a:endParaRPr lang="en-US" dirty="0"/>
          </a:p>
        </p:txBody>
      </p:sp>
    </p:spTree>
    <p:extLst>
      <p:ext uri="{BB962C8B-B14F-4D97-AF65-F5344CB8AC3E}">
        <p14:creationId xmlns:p14="http://schemas.microsoft.com/office/powerpoint/2010/main" val="30904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0693" y="236669"/>
            <a:ext cx="7306187" cy="868598"/>
          </a:xfrm>
        </p:spPr>
        <p:txBody>
          <a:bodyPr>
            <a:normAutofit/>
          </a:bodyPr>
          <a:lstStyle/>
          <a:p>
            <a:r>
              <a:rPr lang="en-US" dirty="0"/>
              <a:t>things you can do to avoid fraud</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78413" y="1455680"/>
            <a:ext cx="6199187" cy="3489439"/>
          </a:xfrm>
        </p:spPr>
      </p:pic>
      <p:sp>
        <p:nvSpPr>
          <p:cNvPr id="6" name="Text Placeholder 5"/>
          <p:cNvSpPr>
            <a:spLocks noGrp="1"/>
          </p:cNvSpPr>
          <p:nvPr>
            <p:ph type="body" sz="half" idx="2"/>
          </p:nvPr>
        </p:nvSpPr>
        <p:spPr>
          <a:xfrm>
            <a:off x="677731" y="1234359"/>
            <a:ext cx="4400682" cy="4499467"/>
          </a:xfrm>
        </p:spPr>
        <p:txBody>
          <a:bodyPr>
            <a:normAutofit fontScale="92500" lnSpcReduction="10000"/>
          </a:bodyPr>
          <a:lstStyle/>
          <a:p>
            <a:pPr marL="285750" indent="-285750" algn="l">
              <a:buFont typeface="Wingdings" panose="05000000000000000000" pitchFamily="2" charset="2"/>
              <a:buChar char="§"/>
            </a:pPr>
            <a:r>
              <a:rPr lang="en-US" dirty="0"/>
              <a:t>Learn to Spot Imposters and combat phishing schemes  </a:t>
            </a:r>
          </a:p>
          <a:p>
            <a:pPr marL="285750" indent="-285750" algn="l">
              <a:buFont typeface="Wingdings" panose="05000000000000000000" pitchFamily="2" charset="2"/>
              <a:buChar char="§"/>
            </a:pPr>
            <a:r>
              <a:rPr lang="en-US" dirty="0"/>
              <a:t>Do online searches</a:t>
            </a:r>
          </a:p>
          <a:p>
            <a:pPr marL="285750" indent="-285750" algn="l">
              <a:buFont typeface="Wingdings" panose="05000000000000000000" pitchFamily="2" charset="2"/>
              <a:buChar char="§"/>
            </a:pPr>
            <a:r>
              <a:rPr lang="en-US" dirty="0"/>
              <a:t>Don’t believe your caller id</a:t>
            </a:r>
          </a:p>
          <a:p>
            <a:pPr marL="285750" indent="-285750" algn="l">
              <a:buFont typeface="Wingdings" panose="05000000000000000000" pitchFamily="2" charset="2"/>
              <a:buChar char="§"/>
            </a:pPr>
            <a:r>
              <a:rPr lang="en-US" dirty="0"/>
              <a:t>Don’t pay upfront for a promise</a:t>
            </a:r>
          </a:p>
          <a:p>
            <a:pPr marL="285750" indent="-285750" algn="l">
              <a:buFont typeface="Wingdings" panose="05000000000000000000" pitchFamily="2" charset="2"/>
              <a:buChar char="§"/>
            </a:pPr>
            <a:r>
              <a:rPr lang="en-US" dirty="0"/>
              <a:t>Use VA accredited representatives for benefit issues </a:t>
            </a:r>
          </a:p>
          <a:p>
            <a:pPr marL="285750" indent="-285750" algn="l">
              <a:buFont typeface="Wingdings" panose="05000000000000000000" pitchFamily="2" charset="2"/>
              <a:buChar char="§"/>
            </a:pPr>
            <a:r>
              <a:rPr lang="en-US" dirty="0"/>
              <a:t>Hang up on robocalls</a:t>
            </a:r>
          </a:p>
          <a:p>
            <a:pPr marL="285750" indent="-285750" algn="l">
              <a:buFont typeface="Wingdings" panose="05000000000000000000" pitchFamily="2" charset="2"/>
              <a:buChar char="§"/>
            </a:pPr>
            <a:r>
              <a:rPr lang="en-US" dirty="0"/>
              <a:t>Do not answer unknown numbers</a:t>
            </a:r>
          </a:p>
          <a:p>
            <a:pPr marL="285750" indent="-285750" algn="l">
              <a:buFont typeface="Wingdings" panose="05000000000000000000" pitchFamily="2" charset="2"/>
              <a:buChar char="§"/>
            </a:pPr>
            <a:r>
              <a:rPr lang="en-US" dirty="0"/>
              <a:t>Be skeptical about free trials or offers for veterans</a:t>
            </a:r>
          </a:p>
          <a:p>
            <a:pPr marL="285750" indent="-285750" algn="l">
              <a:buFont typeface="Wingdings" panose="05000000000000000000" pitchFamily="2" charset="2"/>
              <a:buChar char="§"/>
            </a:pPr>
            <a:r>
              <a:rPr lang="en-US" dirty="0"/>
              <a:t>Don’t pay for copies of your military records </a:t>
            </a:r>
          </a:p>
          <a:p>
            <a:pPr algn="l"/>
            <a:endParaRPr lang="en-US" dirty="0"/>
          </a:p>
          <a:p>
            <a:endParaRPr lang="en-US" dirty="0"/>
          </a:p>
        </p:txBody>
      </p:sp>
      <p:sp>
        <p:nvSpPr>
          <p:cNvPr id="9" name="TextBox 8"/>
          <p:cNvSpPr txBox="1"/>
          <p:nvPr/>
        </p:nvSpPr>
        <p:spPr>
          <a:xfrm>
            <a:off x="6154178" y="5166440"/>
            <a:ext cx="44851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IT’S SHREWD TO BY RUDE – HANG UP OR BETTER YET DO NOT ANSWER</a:t>
            </a:r>
          </a:p>
        </p:txBody>
      </p:sp>
      <p:sp>
        <p:nvSpPr>
          <p:cNvPr id="2" name="Slide Number Placeholder 1">
            <a:extLst>
              <a:ext uri="{FF2B5EF4-FFF2-40B4-BE49-F238E27FC236}">
                <a16:creationId xmlns:a16="http://schemas.microsoft.com/office/drawing/2014/main" id="{B64069BB-3744-4098-BD3A-960EC3476D07}"/>
              </a:ext>
            </a:extLst>
          </p:cNvPr>
          <p:cNvSpPr>
            <a:spLocks noGrp="1"/>
          </p:cNvSpPr>
          <p:nvPr>
            <p:ph type="sldNum" sz="quarter" idx="12"/>
          </p:nvPr>
        </p:nvSpPr>
        <p:spPr/>
        <p:txBody>
          <a:bodyPr/>
          <a:lstStyle/>
          <a:p>
            <a:fld id="{99C0650E-4E19-43F4-81AE-7BCB557B73AE}" type="slidenum">
              <a:rPr lang="en-US" smtClean="0"/>
              <a:t>38</a:t>
            </a:fld>
            <a:endParaRPr lang="en-US"/>
          </a:p>
        </p:txBody>
      </p:sp>
    </p:spTree>
    <p:extLst>
      <p:ext uri="{BB962C8B-B14F-4D97-AF65-F5344CB8AC3E}">
        <p14:creationId xmlns:p14="http://schemas.microsoft.com/office/powerpoint/2010/main" val="1005358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37067" y="823246"/>
            <a:ext cx="5451237" cy="31716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0"/>
          <p:cNvSpPr txBox="1">
            <a:spLocks/>
          </p:cNvSpPr>
          <p:nvPr/>
        </p:nvSpPr>
        <p:spPr>
          <a:xfrm>
            <a:off x="3289150" y="4257285"/>
            <a:ext cx="5486400" cy="1558119"/>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n-US" sz="2000" b="0" i="0" u="none" strike="noStrike" kern="1200" cap="all" spc="0" normalizeH="0" baseline="0" noProof="0" dirty="0">
                <a:ln>
                  <a:noFill/>
                </a:ln>
                <a:solidFill>
                  <a:prstClr val="black"/>
                </a:solidFill>
                <a:effectLst/>
                <a:uLnTx/>
                <a:uFillTx/>
                <a:latin typeface="Tw Cen MT" panose="020B0602020104020603"/>
                <a:ea typeface="+mn-ea"/>
                <a:cs typeface="+mn-cs"/>
              </a:rPr>
              <a:t>Please make sure to check out the </a:t>
            </a:r>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n-US" sz="2000" b="0" i="0" u="none" strike="noStrike" kern="1200" cap="all" spc="0" normalizeH="0" baseline="0" noProof="0" dirty="0">
                <a:ln>
                  <a:noFill/>
                </a:ln>
                <a:solidFill>
                  <a:prstClr val="black"/>
                </a:solidFill>
                <a:effectLst/>
                <a:uLnTx/>
                <a:uFillTx/>
                <a:latin typeface="Tw Cen MT" panose="020B0602020104020603"/>
                <a:ea typeface="+mn-ea"/>
                <a:cs typeface="+mn-cs"/>
              </a:rPr>
              <a:t>office on aging table for additional information,  and give-a –ways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n-US" sz="2000" b="0" i="0" u="none" strike="noStrike" kern="1200" cap="all" spc="0" normalizeH="0" baseline="0" noProof="0" dirty="0">
              <a:ln>
                <a:noFill/>
              </a:ln>
              <a:solidFill>
                <a:prstClr val="black"/>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9C6F543C-3774-43F2-8801-284B50B201EA}"/>
              </a:ext>
            </a:extLst>
          </p:cNvPr>
          <p:cNvSpPr>
            <a:spLocks noGrp="1"/>
          </p:cNvSpPr>
          <p:nvPr>
            <p:ph type="sldNum" sz="quarter" idx="12"/>
          </p:nvPr>
        </p:nvSpPr>
        <p:spPr/>
        <p:txBody>
          <a:bodyPr/>
          <a:lstStyle/>
          <a:p>
            <a:fld id="{99C0650E-4E19-43F4-81AE-7BCB557B73AE}" type="slidenum">
              <a:rPr lang="en-US" smtClean="0"/>
              <a:t>39</a:t>
            </a:fld>
            <a:endParaRPr lang="en-US"/>
          </a:p>
        </p:txBody>
      </p:sp>
    </p:spTree>
    <p:extLst>
      <p:ext uri="{BB962C8B-B14F-4D97-AF65-F5344CB8AC3E}">
        <p14:creationId xmlns:p14="http://schemas.microsoft.com/office/powerpoint/2010/main" val="363586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38B222-A35B-4AD3-9766-EC0906AFA051}"/>
              </a:ext>
            </a:extLst>
          </p:cNvPr>
          <p:cNvSpPr>
            <a:spLocks noGrp="1"/>
          </p:cNvSpPr>
          <p:nvPr>
            <p:ph type="title"/>
          </p:nvPr>
        </p:nvSpPr>
        <p:spPr/>
        <p:txBody>
          <a:bodyPr rtlCol="0">
            <a:normAutofit/>
          </a:bodyPr>
          <a:lstStyle/>
          <a:p>
            <a:pPr algn="ctr" eaLnBrk="1" fontAlgn="auto" hangingPunct="1">
              <a:spcBef>
                <a:spcPts val="0"/>
              </a:spcBef>
              <a:spcAft>
                <a:spcPts val="0"/>
              </a:spcAft>
              <a:defRPr/>
            </a:pPr>
            <a:r>
              <a:rPr lang="en-US" dirty="0">
                <a:solidFill>
                  <a:schemeClr val="tx1"/>
                </a:solidFill>
              </a:rPr>
              <a:t>Who is paying </a:t>
            </a:r>
            <a:r>
              <a:rPr lang="en-US" sz="1650" dirty="0"/>
              <a:t>….</a:t>
            </a:r>
            <a:r>
              <a:rPr lang="en-US" sz="1650" dirty="0">
                <a:solidFill>
                  <a:srgbClr val="003366"/>
                </a:solidFill>
                <a:latin typeface="Times"/>
                <a:ea typeface="+mn-ea"/>
                <a:cs typeface="Arial" panose="020B0604020202020204" pitchFamily="34" charset="0"/>
              </a:rPr>
              <a:t> Today’s workers help pay for current retirees; not their own future benefits.</a:t>
            </a:r>
            <a:br>
              <a:rPr lang="en-US" sz="1650" dirty="0">
                <a:solidFill>
                  <a:srgbClr val="003366"/>
                </a:solidFill>
                <a:latin typeface="Times"/>
                <a:ea typeface="+mn-ea"/>
                <a:cs typeface="Arial" panose="020B0604020202020204" pitchFamily="34" charset="0"/>
              </a:rPr>
            </a:br>
            <a:endParaRPr lang="en-US" sz="1650" dirty="0"/>
          </a:p>
        </p:txBody>
      </p:sp>
      <p:sp>
        <p:nvSpPr>
          <p:cNvPr id="103426" name="Content Placeholder 1">
            <a:extLst>
              <a:ext uri="{FF2B5EF4-FFF2-40B4-BE49-F238E27FC236}">
                <a16:creationId xmlns:a16="http://schemas.microsoft.com/office/drawing/2014/main" id="{098E87BC-2A2F-4E4E-88E5-E0C51678E964}"/>
              </a:ext>
            </a:extLst>
          </p:cNvPr>
          <p:cNvSpPr>
            <a:spLocks noGrp="1"/>
          </p:cNvSpPr>
          <p:nvPr>
            <p:ph idx="1"/>
          </p:nvPr>
        </p:nvSpPr>
        <p:spPr>
          <a:xfrm>
            <a:off x="2000250" y="1752601"/>
            <a:ext cx="6446838" cy="4157663"/>
          </a:xfrm>
        </p:spPr>
        <p:txBody>
          <a:bodyPr rtlCol="0">
            <a:noAutofit/>
          </a:bodyPr>
          <a:lstStyle/>
          <a:p>
            <a:pPr eaLnBrk="1" fontAlgn="auto" hangingPunct="1">
              <a:spcAft>
                <a:spcPts val="0"/>
              </a:spcAft>
              <a:buFont typeface="Wingdings 3" charset="2"/>
              <a:buChar char=""/>
              <a:defRPr/>
            </a:pPr>
            <a:r>
              <a:rPr lang="en-US" altLang="en-US" sz="1800" dirty="0">
                <a:solidFill>
                  <a:schemeClr val="tx1">
                    <a:lumMod val="75000"/>
                    <a:lumOff val="25000"/>
                  </a:schemeClr>
                </a:solidFill>
              </a:rPr>
              <a:t>Money collected per paycheck under “Medicare’ does not go into your personal savings account with your name on it for when you need it.</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Same for Social Security taxes</a:t>
            </a:r>
          </a:p>
          <a:p>
            <a:pPr eaLnBrk="1" fontAlgn="auto" hangingPunct="1">
              <a:spcAft>
                <a:spcPts val="0"/>
              </a:spcAft>
              <a:buFont typeface="Wingdings 3" charset="2"/>
              <a:buChar char=""/>
              <a:defRPr/>
            </a:pPr>
            <a:r>
              <a:rPr lang="en-US" altLang="en-US" sz="1800" u="sng" dirty="0">
                <a:solidFill>
                  <a:schemeClr val="tx1">
                    <a:lumMod val="75000"/>
                    <a:lumOff val="25000"/>
                  </a:schemeClr>
                </a:solidFill>
              </a:rPr>
              <a:t>Current recipients </a:t>
            </a:r>
            <a:r>
              <a:rPr lang="en-US" altLang="en-US" sz="1800" dirty="0">
                <a:solidFill>
                  <a:schemeClr val="tx1">
                    <a:lumMod val="75000"/>
                    <a:lumOff val="25000"/>
                  </a:schemeClr>
                </a:solidFill>
              </a:rPr>
              <a:t>of SS and Medicare are using </a:t>
            </a:r>
            <a:r>
              <a:rPr lang="en-US" altLang="en-US" sz="1800" u="sng" dirty="0">
                <a:solidFill>
                  <a:schemeClr val="tx1">
                    <a:lumMod val="75000"/>
                    <a:lumOff val="25000"/>
                  </a:schemeClr>
                </a:solidFill>
              </a:rPr>
              <a:t>current tax money </a:t>
            </a:r>
            <a:r>
              <a:rPr lang="en-US" altLang="en-US" sz="1800" dirty="0">
                <a:solidFill>
                  <a:schemeClr val="tx1">
                    <a:lumMod val="75000"/>
                    <a:lumOff val="25000"/>
                  </a:schemeClr>
                </a:solidFill>
              </a:rPr>
              <a:t>being withheld.</a:t>
            </a:r>
          </a:p>
          <a:p>
            <a:pPr marL="0" indent="0" eaLnBrk="1" fontAlgn="auto" hangingPunct="1">
              <a:spcAft>
                <a:spcPts val="0"/>
              </a:spcAft>
              <a:buNone/>
              <a:defRPr/>
            </a:pPr>
            <a:endParaRPr lang="en-US" altLang="en-US" sz="1800" dirty="0">
              <a:solidFill>
                <a:schemeClr val="tx1">
                  <a:lumMod val="75000"/>
                  <a:lumOff val="25000"/>
                </a:schemeClr>
              </a:solidFill>
            </a:endParaRPr>
          </a:p>
          <a:p>
            <a:pPr marL="0" indent="0" eaLnBrk="1" fontAlgn="auto" hangingPunct="1">
              <a:spcAft>
                <a:spcPts val="0"/>
              </a:spcAft>
              <a:buNone/>
              <a:defRPr/>
            </a:pPr>
            <a:r>
              <a:rPr lang="en-US" altLang="en-US" sz="1800" dirty="0">
                <a:solidFill>
                  <a:schemeClr val="tx1">
                    <a:lumMod val="75000"/>
                    <a:lumOff val="25000"/>
                  </a:schemeClr>
                </a:solidFill>
              </a:rPr>
              <a:t>**PART A Medicare is in jeopardy of going bankrupt in 2026.  </a:t>
            </a:r>
          </a:p>
          <a:p>
            <a:pPr marL="0" indent="0" eaLnBrk="1" fontAlgn="auto" hangingPunct="1">
              <a:spcAft>
                <a:spcPts val="0"/>
              </a:spcAft>
              <a:buNone/>
              <a:defRPr/>
            </a:pPr>
            <a:r>
              <a:rPr lang="en-US" altLang="en-US" sz="1800" dirty="0">
                <a:solidFill>
                  <a:schemeClr val="tx1">
                    <a:lumMod val="75000"/>
                    <a:lumOff val="25000"/>
                  </a:schemeClr>
                </a:solidFill>
              </a:rPr>
              <a:t>Baby-Boomer Retirees; tax based program/not enough taxes to pay medical bills.</a:t>
            </a:r>
          </a:p>
          <a:p>
            <a:pPr marL="0" indent="0" eaLnBrk="1" fontAlgn="auto" hangingPunct="1">
              <a:spcAft>
                <a:spcPts val="0"/>
              </a:spcAft>
              <a:buNone/>
              <a:defRPr/>
            </a:pPr>
            <a:r>
              <a:rPr lang="en-US" altLang="en-US" sz="1800" dirty="0">
                <a:solidFill>
                  <a:schemeClr val="tx1">
                    <a:lumMod val="75000"/>
                    <a:lumOff val="25000"/>
                  </a:schemeClr>
                </a:solidFill>
              </a:rPr>
              <a:t>Part B  &amp; Part D are safe as they are a premium driven Medicare program.**</a:t>
            </a:r>
          </a:p>
        </p:txBody>
      </p:sp>
      <p:sp>
        <p:nvSpPr>
          <p:cNvPr id="195589" name="Slide Number Placeholder 4">
            <a:extLst>
              <a:ext uri="{FF2B5EF4-FFF2-40B4-BE49-F238E27FC236}">
                <a16:creationId xmlns:a16="http://schemas.microsoft.com/office/drawing/2014/main" id="{693C940E-E124-4817-952A-8448BBB503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14BB9244-518F-4BDF-81CB-F66A940B73BB}" type="slidenum">
              <a:rPr lang="en-US" altLang="en-US" sz="6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4</a:t>
            </a:fld>
            <a:endParaRPr lang="en-US" altLang="en-US" sz="600">
              <a:solidFill>
                <a:srgbClr val="000000"/>
              </a:solidFill>
              <a:latin typeface="Arial" panose="020B0604020202020204" pitchFamily="34" charset="0"/>
              <a:cs typeface="Arial" panose="020B0604020202020204" pitchFamily="34" charset="0"/>
            </a:endParaRPr>
          </a:p>
        </p:txBody>
      </p:sp>
      <p:sp>
        <p:nvSpPr>
          <p:cNvPr id="103430" name="Rectangle 5">
            <a:extLst>
              <a:ext uri="{FF2B5EF4-FFF2-40B4-BE49-F238E27FC236}">
                <a16:creationId xmlns:a16="http://schemas.microsoft.com/office/drawing/2014/main" id="{27705758-D012-4B56-B684-6467B2C04DD9}"/>
              </a:ext>
            </a:extLst>
          </p:cNvPr>
          <p:cNvSpPr>
            <a:spLocks noChangeArrowheads="1"/>
          </p:cNvSpPr>
          <p:nvPr/>
        </p:nvSpPr>
        <p:spPr bwMode="auto">
          <a:xfrm>
            <a:off x="8048626" y="5135563"/>
            <a:ext cx="860425" cy="774700"/>
          </a:xfrm>
          <a:prstGeom prst="rect">
            <a:avLst/>
          </a:prstGeom>
          <a:blipFill dpi="0" rotWithShape="1">
            <a:blip r:embed="rId2"/>
            <a:srcRect/>
            <a:stretch>
              <a:fillRect/>
            </a:stretch>
          </a:blipFill>
          <a:ln w="15875" cap="rnd" algn="ctr">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0" fontAlgn="base" hangingPunct="0">
              <a:spcBef>
                <a:spcPct val="0"/>
              </a:spcBef>
              <a:spcAft>
                <a:spcPct val="0"/>
              </a:spcAft>
              <a:defRPr/>
            </a:pPr>
            <a:endParaRPr lang="en-US" altLang="en-US" sz="135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C882-1D3B-437E-80F1-F75A53007545}"/>
              </a:ext>
            </a:extLst>
          </p:cNvPr>
          <p:cNvSpPr>
            <a:spLocks noGrp="1"/>
          </p:cNvSpPr>
          <p:nvPr>
            <p:ph type="ctrTitle"/>
          </p:nvPr>
        </p:nvSpPr>
        <p:spPr/>
        <p:txBody>
          <a:bodyPr>
            <a:noAutofit/>
          </a:bodyPr>
          <a:lstStyle/>
          <a:p>
            <a:r>
              <a:rPr lang="en-US" dirty="0"/>
              <a:t>Let’s take a quick break</a:t>
            </a:r>
            <a:br>
              <a:rPr lang="en-US" dirty="0"/>
            </a:br>
            <a:r>
              <a:rPr lang="en-US" dirty="0"/>
              <a:t>Come back at 7:25 for a fun drawing and more fun class!</a:t>
            </a:r>
          </a:p>
        </p:txBody>
      </p:sp>
      <p:sp>
        <p:nvSpPr>
          <p:cNvPr id="3" name="Subtitle 2">
            <a:extLst>
              <a:ext uri="{FF2B5EF4-FFF2-40B4-BE49-F238E27FC236}">
                <a16:creationId xmlns:a16="http://schemas.microsoft.com/office/drawing/2014/main" id="{A4D5A02F-0651-4CC4-8497-2020E8A7447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7A597945-FEFD-4707-BF93-80B3DFCE7CE7}"/>
              </a:ext>
            </a:extLst>
          </p:cNvPr>
          <p:cNvSpPr>
            <a:spLocks noGrp="1"/>
          </p:cNvSpPr>
          <p:nvPr>
            <p:ph type="sldNum" sz="quarter" idx="12"/>
          </p:nvPr>
        </p:nvSpPr>
        <p:spPr/>
        <p:txBody>
          <a:bodyPr/>
          <a:lstStyle/>
          <a:p>
            <a:fld id="{99C0650E-4E19-43F4-81AE-7BCB557B73AE}" type="slidenum">
              <a:rPr lang="en-US" smtClean="0"/>
              <a:t>40</a:t>
            </a:fld>
            <a:endParaRPr lang="en-US"/>
          </a:p>
        </p:txBody>
      </p:sp>
    </p:spTree>
    <p:extLst>
      <p:ext uri="{BB962C8B-B14F-4D97-AF65-F5344CB8AC3E}">
        <p14:creationId xmlns:p14="http://schemas.microsoft.com/office/powerpoint/2010/main" val="256399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6">
            <a:extLst>
              <a:ext uri="{FF2B5EF4-FFF2-40B4-BE49-F238E27FC236}">
                <a16:creationId xmlns:a16="http://schemas.microsoft.com/office/drawing/2014/main" id="{1F267890-A19C-400F-B0C2-105E91CF7203}"/>
              </a:ext>
            </a:extLst>
          </p:cNvPr>
          <p:cNvSpPr>
            <a:spLocks noGrp="1" noChangeArrowheads="1"/>
          </p:cNvSpPr>
          <p:nvPr>
            <p:ph type="title"/>
          </p:nvPr>
        </p:nvSpPr>
        <p:spPr/>
        <p:txBody>
          <a:bodyPr/>
          <a:lstStyle/>
          <a:p>
            <a:pPr eaLnBrk="1" hangingPunct="1"/>
            <a:r>
              <a:rPr lang="en-US" altLang="en-US">
                <a:solidFill>
                  <a:schemeClr val="tx1"/>
                </a:solidFill>
              </a:rPr>
              <a:t>What Is Medicare?</a:t>
            </a:r>
            <a:br>
              <a:rPr lang="en-US" altLang="en-US">
                <a:solidFill>
                  <a:schemeClr val="tx1"/>
                </a:solidFill>
              </a:rPr>
            </a:br>
            <a:r>
              <a:rPr lang="en-US" altLang="en-US">
                <a:solidFill>
                  <a:schemeClr val="tx1"/>
                </a:solidFill>
              </a:rPr>
              <a:t>Created 1965- tax funded/based</a:t>
            </a:r>
          </a:p>
        </p:txBody>
      </p:sp>
      <p:sp>
        <p:nvSpPr>
          <p:cNvPr id="196611" name="Rectangle 7">
            <a:extLst>
              <a:ext uri="{FF2B5EF4-FFF2-40B4-BE49-F238E27FC236}">
                <a16:creationId xmlns:a16="http://schemas.microsoft.com/office/drawing/2014/main" id="{E52E18D3-9CB7-479A-BDBA-5F6600F737A7}"/>
              </a:ext>
            </a:extLst>
          </p:cNvPr>
          <p:cNvSpPr>
            <a:spLocks noGrp="1" noChangeArrowheads="1"/>
          </p:cNvSpPr>
          <p:nvPr>
            <p:ph idx="1"/>
          </p:nvPr>
        </p:nvSpPr>
        <p:spPr>
          <a:xfrm>
            <a:off x="2252664" y="2178051"/>
            <a:ext cx="7272337" cy="3863975"/>
          </a:xfrm>
        </p:spPr>
        <p:txBody>
          <a:bodyPr/>
          <a:lstStyle/>
          <a:p>
            <a:pPr eaLnBrk="1" hangingPunct="1"/>
            <a:r>
              <a:rPr lang="en-US" altLang="en-US" sz="2000" b="1"/>
              <a:t>A health insurance program for</a:t>
            </a:r>
          </a:p>
          <a:p>
            <a:pPr lvl="1" eaLnBrk="1" hangingPunct="1"/>
            <a:r>
              <a:rPr lang="en-US" altLang="en-US" sz="2000"/>
              <a:t>People 65 years of age and older</a:t>
            </a:r>
          </a:p>
          <a:p>
            <a:pPr lvl="1" eaLnBrk="1" hangingPunct="1"/>
            <a:r>
              <a:rPr lang="en-US" altLang="en-US" sz="2000"/>
              <a:t>People under age 65 with certain disabilities</a:t>
            </a:r>
          </a:p>
          <a:p>
            <a:pPr lvl="1" eaLnBrk="1" hangingPunct="1"/>
            <a:r>
              <a:rPr lang="en-US" altLang="en-US" sz="2000"/>
              <a:t>People with End-Stage Renal Disease (ESRD)</a:t>
            </a:r>
          </a:p>
          <a:p>
            <a:pPr eaLnBrk="1" hangingPunct="1"/>
            <a:r>
              <a:rPr lang="en-US" altLang="en-US" sz="2000"/>
              <a:t>Administered by Centers for Medicare &amp; Medicaid Services (CMS) (July 1965)</a:t>
            </a:r>
          </a:p>
          <a:p>
            <a:pPr eaLnBrk="1" hangingPunct="1"/>
            <a:r>
              <a:rPr lang="en-US" altLang="en-US" sz="2000"/>
              <a:t>Enrollment by Social Security Administration (SSA) or Railroad Retirement Board (RRB)</a:t>
            </a:r>
          </a:p>
        </p:txBody>
      </p:sp>
      <p:sp>
        <p:nvSpPr>
          <p:cNvPr id="196612" name="Slide Number Placeholder 5">
            <a:extLst>
              <a:ext uri="{FF2B5EF4-FFF2-40B4-BE49-F238E27FC236}">
                <a16:creationId xmlns:a16="http://schemas.microsoft.com/office/drawing/2014/main" id="{2BB0D9AB-7DDD-47A0-A523-CDFDDDB424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6828B693-89D8-4F3D-ADAE-D41CA8F12B9D}"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5</a:t>
            </a:fld>
            <a:endParaRPr lang="en-US" altLang="en-US" sz="1000">
              <a:solidFill>
                <a:srgbClr val="000000"/>
              </a:solidFill>
              <a:latin typeface="Arial" panose="020B0604020202020204" pitchFamily="34" charset="0"/>
              <a:cs typeface="Arial" panose="020B0604020202020204" pitchFamily="34" charset="0"/>
            </a:endParaRPr>
          </a:p>
        </p:txBody>
      </p:sp>
      <p:sp>
        <p:nvSpPr>
          <p:cNvPr id="105477" name="Text Box 5">
            <a:extLst>
              <a:ext uri="{FF2B5EF4-FFF2-40B4-BE49-F238E27FC236}">
                <a16:creationId xmlns:a16="http://schemas.microsoft.com/office/drawing/2014/main" id="{C4F8ACAA-CBB9-49C9-AF61-AA3505E7E427}"/>
              </a:ext>
            </a:extLst>
          </p:cNvPr>
          <p:cNvSpPr txBox="1">
            <a:spLocks noChangeArrowheads="1"/>
          </p:cNvSpPr>
          <p:nvPr/>
        </p:nvSpPr>
        <p:spPr bwMode="auto">
          <a:xfrm>
            <a:off x="7570788" y="857250"/>
            <a:ext cx="1897062" cy="300038"/>
          </a:xfrm>
          <a:prstGeom prst="rect">
            <a:avLst/>
          </a:prstGeom>
          <a:noFill/>
          <a:ln>
            <a:noFill/>
          </a:ln>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defRPr/>
            </a:pPr>
            <a:r>
              <a:rPr lang="en-US" altLang="en-US" sz="1350" b="1">
                <a:solidFill>
                  <a:srgbClr val="ED0123"/>
                </a:solidFill>
                <a:cs typeface="Arial" panose="020B0604020202020204" pitchFamily="34" charset="0"/>
              </a:rPr>
              <a:t>Introduction</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6">
            <a:extLst>
              <a:ext uri="{FF2B5EF4-FFF2-40B4-BE49-F238E27FC236}">
                <a16:creationId xmlns:a16="http://schemas.microsoft.com/office/drawing/2014/main" id="{E922536F-B7C6-4DBB-B2AC-7B1F4D23D4CD}"/>
              </a:ext>
            </a:extLst>
          </p:cNvPr>
          <p:cNvSpPr>
            <a:spLocks noGrp="1" noChangeArrowheads="1"/>
          </p:cNvSpPr>
          <p:nvPr>
            <p:ph type="title"/>
          </p:nvPr>
        </p:nvSpPr>
        <p:spPr/>
        <p:txBody>
          <a:bodyPr/>
          <a:lstStyle/>
          <a:p>
            <a:pPr eaLnBrk="1" hangingPunct="1"/>
            <a:r>
              <a:rPr lang="en-US" altLang="en-US">
                <a:solidFill>
                  <a:schemeClr val="tx1"/>
                </a:solidFill>
              </a:rPr>
              <a:t>Applying for Medicare</a:t>
            </a:r>
          </a:p>
        </p:txBody>
      </p:sp>
      <p:sp>
        <p:nvSpPr>
          <p:cNvPr id="198659" name="Rectangle 7">
            <a:extLst>
              <a:ext uri="{FF2B5EF4-FFF2-40B4-BE49-F238E27FC236}">
                <a16:creationId xmlns:a16="http://schemas.microsoft.com/office/drawing/2014/main" id="{9335D05F-3788-498A-989D-0572C8ABF406}"/>
              </a:ext>
            </a:extLst>
          </p:cNvPr>
          <p:cNvSpPr>
            <a:spLocks noGrp="1" noChangeArrowheads="1"/>
          </p:cNvSpPr>
          <p:nvPr>
            <p:ph idx="1"/>
          </p:nvPr>
        </p:nvSpPr>
        <p:spPr>
          <a:xfrm>
            <a:off x="2103439" y="1676401"/>
            <a:ext cx="6448425" cy="3495675"/>
          </a:xfrm>
        </p:spPr>
        <p:txBody>
          <a:bodyPr/>
          <a:lstStyle/>
          <a:p>
            <a:pPr eaLnBrk="1" hangingPunct="1"/>
            <a:r>
              <a:rPr lang="en-US" altLang="en-US" sz="1800"/>
              <a:t>Apply 3 months before age 65</a:t>
            </a:r>
          </a:p>
          <a:p>
            <a:pPr lvl="1" eaLnBrk="1" hangingPunct="1"/>
            <a:r>
              <a:rPr lang="en-US" altLang="en-US" sz="1800" b="1">
                <a:solidFill>
                  <a:srgbClr val="FF0000"/>
                </a:solidFill>
              </a:rPr>
              <a:t>Don’t have to be retired</a:t>
            </a:r>
          </a:p>
          <a:p>
            <a:pPr lvl="1" eaLnBrk="1" hangingPunct="1"/>
            <a:r>
              <a:rPr lang="en-US" altLang="en-US" sz="1800" b="1">
                <a:solidFill>
                  <a:srgbClr val="FF0000"/>
                </a:solidFill>
              </a:rPr>
              <a:t>Part A/Hospital = no cost if worked 40 quarters.  Part B and Part D = monthly premiums</a:t>
            </a:r>
          </a:p>
          <a:p>
            <a:pPr lvl="1" eaLnBrk="1" hangingPunct="1"/>
            <a:r>
              <a:rPr lang="en-US" altLang="en-US" sz="1800"/>
              <a:t>Contact the Social Security Administration &amp;/or..</a:t>
            </a:r>
          </a:p>
          <a:p>
            <a:pPr eaLnBrk="1" hangingPunct="1"/>
            <a:r>
              <a:rPr lang="en-US" altLang="en-US" sz="1800"/>
              <a:t>Enrollment automatic if receiving Social Security or Railroad Retirement benefits</a:t>
            </a:r>
          </a:p>
          <a:p>
            <a:pPr eaLnBrk="1" hangingPunct="1"/>
            <a:r>
              <a:rPr lang="en-US" altLang="en-US" sz="1800"/>
              <a:t>Visit “</a:t>
            </a:r>
            <a:r>
              <a:rPr lang="en-US" altLang="en-US" sz="1800" u="sng"/>
              <a:t>MyMedicare.gov</a:t>
            </a:r>
            <a:r>
              <a:rPr lang="en-US" altLang="en-US" sz="1800"/>
              <a:t>” to access personalized Medicare information.</a:t>
            </a:r>
          </a:p>
        </p:txBody>
      </p:sp>
      <p:sp>
        <p:nvSpPr>
          <p:cNvPr id="198660" name="Slide Number Placeholder 5">
            <a:extLst>
              <a:ext uri="{FF2B5EF4-FFF2-40B4-BE49-F238E27FC236}">
                <a16:creationId xmlns:a16="http://schemas.microsoft.com/office/drawing/2014/main" id="{9F6E112A-F2F7-454F-992F-C5F3BB02C2A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97D28514-79CF-465E-93E8-17D1317F861B}"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6</a:t>
            </a:fld>
            <a:endParaRPr lang="en-US" altLang="en-US" sz="1000">
              <a:solidFill>
                <a:srgbClr val="000000"/>
              </a:solidFill>
              <a:latin typeface="Arial" panose="020B0604020202020204" pitchFamily="34" charset="0"/>
              <a:cs typeface="Arial" panose="020B0604020202020204" pitchFamily="34" charset="0"/>
            </a:endParaRPr>
          </a:p>
        </p:txBody>
      </p:sp>
      <p:graphicFrame>
        <p:nvGraphicFramePr>
          <p:cNvPr id="198661" name="Object 4">
            <a:extLst>
              <a:ext uri="{FF2B5EF4-FFF2-40B4-BE49-F238E27FC236}">
                <a16:creationId xmlns:a16="http://schemas.microsoft.com/office/drawing/2014/main" id="{F35A7CD3-6AA0-4E4A-BE8C-B4A980F7E5D6}"/>
              </a:ext>
            </a:extLst>
          </p:cNvPr>
          <p:cNvGraphicFramePr>
            <a:graphicFrameLocks/>
          </p:cNvGraphicFramePr>
          <p:nvPr/>
        </p:nvGraphicFramePr>
        <p:xfrm>
          <a:off x="8039101" y="4800600"/>
          <a:ext cx="2124075" cy="1200150"/>
        </p:xfrm>
        <a:graphic>
          <a:graphicData uri="http://schemas.openxmlformats.org/presentationml/2006/ole">
            <mc:AlternateContent xmlns:mc="http://schemas.openxmlformats.org/markup-compatibility/2006">
              <mc:Choice xmlns:v="urn:schemas-microsoft-com:vml" Requires="v">
                <p:oleObj spid="_x0000_s1036" name="Microsoft ClipArt Gallery" r:id="rId4" imgW="3597275" imgH="3063875" progId="MS_ClipArt_Gallery">
                  <p:embed/>
                </p:oleObj>
              </mc:Choice>
              <mc:Fallback>
                <p:oleObj name="Microsoft ClipArt Gallery" r:id="rId4" imgW="3597275" imgH="3063875" progId="MS_ClipArt_Gallery">
                  <p:embed/>
                  <p:pic>
                    <p:nvPicPr>
                      <p:cNvPr id="198661" name="Object 4">
                        <a:extLst>
                          <a:ext uri="{FF2B5EF4-FFF2-40B4-BE49-F238E27FC236}">
                            <a16:creationId xmlns:a16="http://schemas.microsoft.com/office/drawing/2014/main" id="{F35A7CD3-6AA0-4E4A-BE8C-B4A980F7E5D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01" y="4800600"/>
                        <a:ext cx="2124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6" name="Text Box 5">
            <a:extLst>
              <a:ext uri="{FF2B5EF4-FFF2-40B4-BE49-F238E27FC236}">
                <a16:creationId xmlns:a16="http://schemas.microsoft.com/office/drawing/2014/main" id="{95BECD98-DCE4-4DB5-8D53-04C12BEECF87}"/>
              </a:ext>
            </a:extLst>
          </p:cNvPr>
          <p:cNvSpPr txBox="1">
            <a:spLocks noChangeArrowheads="1"/>
          </p:cNvSpPr>
          <p:nvPr/>
        </p:nvSpPr>
        <p:spPr bwMode="auto">
          <a:xfrm>
            <a:off x="7570788" y="857250"/>
            <a:ext cx="1897062" cy="300038"/>
          </a:xfrm>
          <a:prstGeom prst="rect">
            <a:avLst/>
          </a:prstGeom>
          <a:noFill/>
          <a:ln>
            <a:noFill/>
          </a:ln>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defRPr/>
            </a:pPr>
            <a:r>
              <a:rPr lang="en-US" altLang="en-US" sz="1350" b="1">
                <a:solidFill>
                  <a:srgbClr val="ED0123"/>
                </a:solidFill>
                <a:cs typeface="Arial" panose="020B0604020202020204" pitchFamily="34" charset="0"/>
              </a:rPr>
              <a:t>Introduction</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11">
            <a:extLst>
              <a:ext uri="{FF2B5EF4-FFF2-40B4-BE49-F238E27FC236}">
                <a16:creationId xmlns:a16="http://schemas.microsoft.com/office/drawing/2014/main" id="{F2E3E49D-FD6A-4C80-B6B6-F73D3C630706}"/>
              </a:ext>
            </a:extLst>
          </p:cNvPr>
          <p:cNvSpPr>
            <a:spLocks noGrp="1" noChangeArrowheads="1"/>
          </p:cNvSpPr>
          <p:nvPr>
            <p:ph type="title"/>
          </p:nvPr>
        </p:nvSpPr>
        <p:spPr>
          <a:xfrm>
            <a:off x="2032000" y="1143000"/>
            <a:ext cx="6446838" cy="1162050"/>
          </a:xfrm>
        </p:spPr>
        <p:txBody>
          <a:bodyPr/>
          <a:lstStyle/>
          <a:p>
            <a:pPr eaLnBrk="1" hangingPunct="1"/>
            <a:r>
              <a:rPr lang="en-US" altLang="en-US">
                <a:solidFill>
                  <a:schemeClr val="tx1"/>
                </a:solidFill>
              </a:rPr>
              <a:t>Traditional Medicare</a:t>
            </a:r>
          </a:p>
        </p:txBody>
      </p:sp>
      <p:sp>
        <p:nvSpPr>
          <p:cNvPr id="200707" name="Slide Number Placeholder 4">
            <a:extLst>
              <a:ext uri="{FF2B5EF4-FFF2-40B4-BE49-F238E27FC236}">
                <a16:creationId xmlns:a16="http://schemas.microsoft.com/office/drawing/2014/main" id="{947D2B81-68C2-4789-94EE-CD4714A0C9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A8A8C4CC-56D4-4724-AD7B-1F521B5C041A}"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7</a:t>
            </a:fld>
            <a:endParaRPr lang="en-US" altLang="en-US" sz="1000">
              <a:solidFill>
                <a:srgbClr val="000000"/>
              </a:solidFill>
              <a:latin typeface="Arial" panose="020B0604020202020204" pitchFamily="34" charset="0"/>
              <a:cs typeface="Arial" panose="020B0604020202020204" pitchFamily="34" charset="0"/>
            </a:endParaRPr>
          </a:p>
        </p:txBody>
      </p:sp>
      <p:sp>
        <p:nvSpPr>
          <p:cNvPr id="200708" name="AutoShape 3">
            <a:extLst>
              <a:ext uri="{FF2B5EF4-FFF2-40B4-BE49-F238E27FC236}">
                <a16:creationId xmlns:a16="http://schemas.microsoft.com/office/drawing/2014/main" id="{24B2C36E-D64D-48C1-99E4-A9FEBBC0316C}"/>
              </a:ext>
            </a:extLst>
          </p:cNvPr>
          <p:cNvSpPr>
            <a:spLocks noChangeArrowheads="1"/>
          </p:cNvSpPr>
          <p:nvPr/>
        </p:nvSpPr>
        <p:spPr bwMode="auto">
          <a:xfrm>
            <a:off x="4264026" y="1771651"/>
            <a:ext cx="3489325" cy="682625"/>
          </a:xfrm>
          <a:prstGeom prst="flowChartProcess">
            <a:avLst/>
          </a:prstGeom>
          <a:solidFill>
            <a:srgbClr val="8FC7FF"/>
          </a:solidFill>
          <a:ln w="12700">
            <a:solidFill>
              <a:schemeClr val="tx1"/>
            </a:solidFill>
            <a:miter lim="800000"/>
            <a:headEnd/>
            <a:tailEnd/>
          </a:ln>
        </p:spPr>
        <p:txBody>
          <a:bodyPr wrap="none" tIns="171450" bIns="102870"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100">
                <a:solidFill>
                  <a:srgbClr val="000000"/>
                </a:solidFill>
                <a:latin typeface="Times New Roman" panose="02020603050405020304" pitchFamily="18" charset="0"/>
              </a:rPr>
              <a:t>Medicare Basics</a:t>
            </a:r>
            <a:endParaRPr lang="en-US" altLang="en-US" sz="2400">
              <a:solidFill>
                <a:srgbClr val="000000"/>
              </a:solidFill>
              <a:latin typeface="Times New Roman" panose="02020603050405020304" pitchFamily="18" charset="0"/>
            </a:endParaRPr>
          </a:p>
        </p:txBody>
      </p:sp>
      <p:sp>
        <p:nvSpPr>
          <p:cNvPr id="200709" name="AutoShape 4">
            <a:extLst>
              <a:ext uri="{FF2B5EF4-FFF2-40B4-BE49-F238E27FC236}">
                <a16:creationId xmlns:a16="http://schemas.microsoft.com/office/drawing/2014/main" id="{D8EE67A6-242A-4C7B-9BD6-5A17A0DAB306}"/>
              </a:ext>
            </a:extLst>
          </p:cNvPr>
          <p:cNvSpPr>
            <a:spLocks noChangeArrowheads="1"/>
          </p:cNvSpPr>
          <p:nvPr/>
        </p:nvSpPr>
        <p:spPr bwMode="auto">
          <a:xfrm>
            <a:off x="3192464" y="2971801"/>
            <a:ext cx="2503487" cy="1096963"/>
          </a:xfrm>
          <a:prstGeom prst="flowChartProcess">
            <a:avLst/>
          </a:prstGeom>
          <a:solidFill>
            <a:srgbClr val="8FC7FF"/>
          </a:solidFill>
          <a:ln w="12700">
            <a:solidFill>
              <a:schemeClr val="tx1"/>
            </a:solidFill>
            <a:miter lim="800000"/>
            <a:headEnd/>
            <a:tailEnd/>
          </a:ln>
        </p:spPr>
        <p:txBody>
          <a:bodyPr wrap="none" tIns="171450" bIns="102870"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100">
                <a:solidFill>
                  <a:srgbClr val="000000"/>
                </a:solidFill>
                <a:latin typeface="Times New Roman" panose="02020603050405020304" pitchFamily="18" charset="0"/>
              </a:rPr>
              <a:t>Part A</a:t>
            </a:r>
          </a:p>
          <a:p>
            <a:pPr algn="ctr" eaLnBrk="0" fontAlgn="base" hangingPunct="0">
              <a:spcBef>
                <a:spcPct val="0"/>
              </a:spcBef>
              <a:spcAft>
                <a:spcPct val="0"/>
              </a:spcAft>
            </a:pPr>
            <a:r>
              <a:rPr lang="en-US" altLang="en-US" sz="2100">
                <a:solidFill>
                  <a:srgbClr val="000000"/>
                </a:solidFill>
                <a:latin typeface="Times New Roman" panose="02020603050405020304" pitchFamily="18" charset="0"/>
              </a:rPr>
              <a:t>Hospital Insurance</a:t>
            </a:r>
            <a:endParaRPr lang="en-US" altLang="en-US" sz="1500">
              <a:solidFill>
                <a:srgbClr val="000000"/>
              </a:solidFill>
              <a:latin typeface="Times New Roman" panose="02020603050405020304" pitchFamily="18" charset="0"/>
            </a:endParaRPr>
          </a:p>
          <a:p>
            <a:pPr algn="ctr" eaLnBrk="0" fontAlgn="base" hangingPunct="0">
              <a:spcBef>
                <a:spcPct val="0"/>
              </a:spcBef>
              <a:spcAft>
                <a:spcPct val="0"/>
              </a:spcAft>
            </a:pPr>
            <a:endParaRPr lang="en-US" altLang="en-US" sz="900">
              <a:solidFill>
                <a:srgbClr val="000000"/>
              </a:solidFill>
              <a:latin typeface="Times New Roman" panose="02020603050405020304" pitchFamily="18" charset="0"/>
            </a:endParaRPr>
          </a:p>
        </p:txBody>
      </p:sp>
      <p:sp>
        <p:nvSpPr>
          <p:cNvPr id="109574" name="AutoShape 5">
            <a:extLst>
              <a:ext uri="{FF2B5EF4-FFF2-40B4-BE49-F238E27FC236}">
                <a16:creationId xmlns:a16="http://schemas.microsoft.com/office/drawing/2014/main" id="{C4A36E05-2773-4760-A472-8C6795E89239}"/>
              </a:ext>
            </a:extLst>
          </p:cNvPr>
          <p:cNvSpPr>
            <a:spLocks noChangeArrowheads="1"/>
          </p:cNvSpPr>
          <p:nvPr/>
        </p:nvSpPr>
        <p:spPr bwMode="auto">
          <a:xfrm>
            <a:off x="6267450" y="2971801"/>
            <a:ext cx="2686050" cy="1096963"/>
          </a:xfrm>
          <a:prstGeom prst="flowChartProcess">
            <a:avLst/>
          </a:prstGeom>
          <a:solidFill>
            <a:srgbClr val="8FC7FF"/>
          </a:solidFill>
          <a:ln w="12700">
            <a:solidFill>
              <a:schemeClr val="tx1"/>
            </a:solidFill>
            <a:miter lim="800000"/>
            <a:headEnd/>
            <a:tailEnd/>
          </a:ln>
        </p:spPr>
        <p:txBody>
          <a:bodyPr wrap="none" tIns="171450" bIns="102870" anchor="ct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hangingPunct="0">
              <a:spcBef>
                <a:spcPct val="0"/>
              </a:spcBef>
              <a:spcAft>
                <a:spcPct val="0"/>
              </a:spcAft>
              <a:buClrTx/>
              <a:buNone/>
              <a:defRPr/>
            </a:pPr>
            <a:r>
              <a:rPr lang="en-US" altLang="en-US" sz="2100">
                <a:solidFill>
                  <a:srgbClr val="000000"/>
                </a:solidFill>
                <a:latin typeface="Times New Roman" panose="02020603050405020304" pitchFamily="18" charset="0"/>
                <a:cs typeface="Arial" panose="020B0604020202020204" pitchFamily="34" charset="0"/>
              </a:rPr>
              <a:t>Part B</a:t>
            </a:r>
          </a:p>
          <a:p>
            <a:pPr algn="ctr" defTabSz="685800" eaLnBrk="0" fontAlgn="base" hangingPunct="0">
              <a:spcBef>
                <a:spcPct val="0"/>
              </a:spcBef>
              <a:spcAft>
                <a:spcPct val="0"/>
              </a:spcAft>
              <a:buClrTx/>
              <a:buNone/>
              <a:defRPr/>
            </a:pPr>
            <a:r>
              <a:rPr lang="en-US" altLang="en-US" sz="2100">
                <a:solidFill>
                  <a:srgbClr val="000000"/>
                </a:solidFill>
                <a:latin typeface="Times New Roman" panose="02020603050405020304" pitchFamily="18" charset="0"/>
                <a:cs typeface="Arial" panose="020B0604020202020204" pitchFamily="34" charset="0"/>
              </a:rPr>
              <a:t>Medical Insurance</a:t>
            </a:r>
          </a:p>
          <a:p>
            <a:pPr algn="ctr" defTabSz="685800" eaLnBrk="0" fontAlgn="base" hangingPunct="0">
              <a:spcBef>
                <a:spcPct val="0"/>
              </a:spcBef>
              <a:spcAft>
                <a:spcPct val="0"/>
              </a:spcAft>
              <a:buClrTx/>
              <a:buNone/>
              <a:defRPr/>
            </a:pPr>
            <a:r>
              <a:rPr lang="en-US" altLang="en-US" sz="2100">
                <a:solidFill>
                  <a:srgbClr val="000000"/>
                </a:solidFill>
                <a:latin typeface="Times New Roman" panose="02020603050405020304" pitchFamily="18" charset="0"/>
                <a:cs typeface="Arial" panose="020B0604020202020204" pitchFamily="34" charset="0"/>
              </a:rPr>
              <a:t>Outpt Hospital Services</a:t>
            </a:r>
            <a:endParaRPr lang="en-US" altLang="en-US" sz="1500">
              <a:solidFill>
                <a:srgbClr val="000000"/>
              </a:solidFill>
              <a:latin typeface="Times New Roman" panose="02020603050405020304" pitchFamily="18" charset="0"/>
              <a:cs typeface="Arial" panose="020B0604020202020204" pitchFamily="34" charset="0"/>
            </a:endParaRPr>
          </a:p>
          <a:p>
            <a:pPr algn="ctr" defTabSz="685800" eaLnBrk="0" fontAlgn="base" hangingPunct="0">
              <a:spcBef>
                <a:spcPct val="0"/>
              </a:spcBef>
              <a:spcAft>
                <a:spcPct val="0"/>
              </a:spcAft>
              <a:buClrTx/>
              <a:buNone/>
              <a:defRPr/>
            </a:pPr>
            <a:endParaRPr lang="en-US" altLang="en-US" sz="1050">
              <a:solidFill>
                <a:srgbClr val="000000"/>
              </a:solidFill>
              <a:latin typeface="Times New Roman" panose="02020603050405020304" pitchFamily="18" charset="0"/>
              <a:cs typeface="Arial" panose="020B0604020202020204" pitchFamily="34" charset="0"/>
            </a:endParaRPr>
          </a:p>
        </p:txBody>
      </p:sp>
      <p:cxnSp>
        <p:nvCxnSpPr>
          <p:cNvPr id="200711" name="AutoShape 6">
            <a:extLst>
              <a:ext uri="{FF2B5EF4-FFF2-40B4-BE49-F238E27FC236}">
                <a16:creationId xmlns:a16="http://schemas.microsoft.com/office/drawing/2014/main" id="{E8295885-0D88-496A-A084-8DA56195C00D}"/>
              </a:ext>
            </a:extLst>
          </p:cNvPr>
          <p:cNvCxnSpPr>
            <a:cxnSpLocks noChangeShapeType="1"/>
          </p:cNvCxnSpPr>
          <p:nvPr/>
        </p:nvCxnSpPr>
        <p:spPr bwMode="auto">
          <a:xfrm rot="5400000">
            <a:off x="4948238" y="1944688"/>
            <a:ext cx="517525" cy="1536700"/>
          </a:xfrm>
          <a:prstGeom prst="bentConnector3">
            <a:avLst>
              <a:gd name="adj1" fmla="val 49884"/>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00712" name="AutoShape 7">
            <a:extLst>
              <a:ext uri="{FF2B5EF4-FFF2-40B4-BE49-F238E27FC236}">
                <a16:creationId xmlns:a16="http://schemas.microsoft.com/office/drawing/2014/main" id="{BCACBBFB-34E9-4EBF-9029-A4014879F79B}"/>
              </a:ext>
            </a:extLst>
          </p:cNvPr>
          <p:cNvCxnSpPr>
            <a:cxnSpLocks noChangeShapeType="1"/>
          </p:cNvCxnSpPr>
          <p:nvPr/>
        </p:nvCxnSpPr>
        <p:spPr bwMode="auto">
          <a:xfrm rot="16200000" flipH="1">
            <a:off x="6558757" y="1918494"/>
            <a:ext cx="476250" cy="1630363"/>
          </a:xfrm>
          <a:prstGeom prst="bentConnector3">
            <a:avLst>
              <a:gd name="adj1" fmla="val 4524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9577" name="Line 8">
            <a:extLst>
              <a:ext uri="{FF2B5EF4-FFF2-40B4-BE49-F238E27FC236}">
                <a16:creationId xmlns:a16="http://schemas.microsoft.com/office/drawing/2014/main" id="{3087D39A-3273-4EFD-87D3-9FEF8879AF53}"/>
              </a:ext>
            </a:extLst>
          </p:cNvPr>
          <p:cNvSpPr>
            <a:spLocks noChangeShapeType="1"/>
          </p:cNvSpPr>
          <p:nvPr/>
        </p:nvSpPr>
        <p:spPr bwMode="auto">
          <a:xfrm>
            <a:off x="5981700" y="2571750"/>
            <a:ext cx="0" cy="1657350"/>
          </a:xfrm>
          <a:prstGeom prst="line">
            <a:avLst/>
          </a:prstGeom>
          <a:noFill/>
          <a:ln w="9525">
            <a:solidFill>
              <a:schemeClr val="tx1"/>
            </a:solidFill>
            <a:round/>
            <a:headEnd/>
            <a:tailEnd type="triangle" w="med" len="med"/>
          </a:ln>
        </p:spPr>
        <p:txBody>
          <a:bodyPr/>
          <a:lstStyle/>
          <a:p>
            <a:pPr defTabSz="685800" eaLnBrk="0" fontAlgn="base" hangingPunct="0">
              <a:spcBef>
                <a:spcPct val="0"/>
              </a:spcBef>
              <a:spcAft>
                <a:spcPct val="0"/>
              </a:spcAft>
              <a:defRPr/>
            </a:pPr>
            <a:endParaRPr lang="en-US" sz="1350">
              <a:solidFill>
                <a:srgbClr val="000000"/>
              </a:solidFill>
              <a:latin typeface="Arial" panose="020B0604020202020204" pitchFamily="34" charset="0"/>
              <a:cs typeface="Arial" panose="020B0604020202020204" pitchFamily="34" charset="0"/>
            </a:endParaRPr>
          </a:p>
        </p:txBody>
      </p:sp>
      <p:sp>
        <p:nvSpPr>
          <p:cNvPr id="200714" name="Text Box 9">
            <a:extLst>
              <a:ext uri="{FF2B5EF4-FFF2-40B4-BE49-F238E27FC236}">
                <a16:creationId xmlns:a16="http://schemas.microsoft.com/office/drawing/2014/main" id="{7F8B1945-CB19-4457-9E39-6DF98FDBA0A7}"/>
              </a:ext>
            </a:extLst>
          </p:cNvPr>
          <p:cNvSpPr txBox="1">
            <a:spLocks noChangeArrowheads="1"/>
          </p:cNvSpPr>
          <p:nvPr/>
        </p:nvSpPr>
        <p:spPr bwMode="auto">
          <a:xfrm>
            <a:off x="4552950" y="4240213"/>
            <a:ext cx="2857500" cy="1085850"/>
          </a:xfrm>
          <a:prstGeom prst="rect">
            <a:avLst/>
          </a:prstGeom>
          <a:solidFill>
            <a:srgbClr val="8FC7FF"/>
          </a:solidFill>
          <a:ln w="9525">
            <a:solidFill>
              <a:schemeClr val="tx1"/>
            </a:solidFill>
            <a:miter lim="800000"/>
            <a:headEnd/>
            <a:tailEnd/>
          </a:ln>
        </p:spPr>
        <p:txBody>
          <a:bodyPr wrap="none" lIns="137160" tIns="102870" rIns="137160" bIns="137160"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0"/>
              </a:spcBef>
              <a:spcAft>
                <a:spcPts val="375"/>
              </a:spcAft>
            </a:pPr>
            <a:r>
              <a:rPr lang="en-US" altLang="en-US" sz="2100">
                <a:solidFill>
                  <a:srgbClr val="000000"/>
                </a:solidFill>
                <a:latin typeface="Times New Roman" panose="02020603050405020304" pitchFamily="18" charset="0"/>
              </a:rPr>
              <a:t>Part D</a:t>
            </a:r>
          </a:p>
          <a:p>
            <a:pPr algn="ctr" fontAlgn="base">
              <a:lnSpc>
                <a:spcPct val="90000"/>
              </a:lnSpc>
              <a:spcBef>
                <a:spcPct val="0"/>
              </a:spcBef>
              <a:spcAft>
                <a:spcPts val="375"/>
              </a:spcAft>
            </a:pPr>
            <a:r>
              <a:rPr lang="en-US" altLang="en-US" sz="2100">
                <a:solidFill>
                  <a:srgbClr val="000000"/>
                </a:solidFill>
                <a:latin typeface="Times New Roman" panose="02020603050405020304" pitchFamily="18" charset="0"/>
              </a:rPr>
              <a:t>Prescription Drug  </a:t>
            </a:r>
          </a:p>
        </p:txBody>
      </p:sp>
      <p:sp>
        <p:nvSpPr>
          <p:cNvPr id="109579" name="Text Box 10">
            <a:extLst>
              <a:ext uri="{FF2B5EF4-FFF2-40B4-BE49-F238E27FC236}">
                <a16:creationId xmlns:a16="http://schemas.microsoft.com/office/drawing/2014/main" id="{83146A26-8C60-4E8C-A377-13723323B41F}"/>
              </a:ext>
            </a:extLst>
          </p:cNvPr>
          <p:cNvSpPr txBox="1">
            <a:spLocks noChangeArrowheads="1"/>
          </p:cNvSpPr>
          <p:nvPr/>
        </p:nvSpPr>
        <p:spPr bwMode="auto">
          <a:xfrm>
            <a:off x="7570788" y="857250"/>
            <a:ext cx="1897062" cy="300038"/>
          </a:xfrm>
          <a:prstGeom prst="rect">
            <a:avLst/>
          </a:prstGeom>
          <a:noFill/>
          <a:ln>
            <a:noFill/>
          </a:ln>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defRPr/>
            </a:pPr>
            <a:r>
              <a:rPr lang="en-US" altLang="en-US" sz="1350" b="1">
                <a:solidFill>
                  <a:srgbClr val="ED0123"/>
                </a:solidFill>
                <a:cs typeface="Arial" panose="020B0604020202020204" pitchFamily="34" charset="0"/>
              </a:rPr>
              <a:t>Introduction</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F3A388CC-DBDC-4B3F-B869-A3041BAD320E}"/>
              </a:ext>
            </a:extLst>
          </p:cNvPr>
          <p:cNvSpPr>
            <a:spLocks noGrp="1" noChangeArrowheads="1"/>
          </p:cNvSpPr>
          <p:nvPr>
            <p:ph type="title"/>
          </p:nvPr>
        </p:nvSpPr>
        <p:spPr/>
        <p:txBody>
          <a:bodyPr/>
          <a:lstStyle/>
          <a:p>
            <a:pPr eaLnBrk="1" hangingPunct="1"/>
            <a:r>
              <a:rPr lang="en-US" altLang="en-US">
                <a:solidFill>
                  <a:schemeClr val="tx1"/>
                </a:solidFill>
              </a:rPr>
              <a:t>Medicare Coverage Basics</a:t>
            </a:r>
            <a:endParaRPr lang="en-US" altLang="en-US" sz="2400"/>
          </a:p>
        </p:txBody>
      </p:sp>
      <p:graphicFrame>
        <p:nvGraphicFramePr>
          <p:cNvPr id="1638424" name="Group 24">
            <a:extLst>
              <a:ext uri="{FF2B5EF4-FFF2-40B4-BE49-F238E27FC236}">
                <a16:creationId xmlns:a16="http://schemas.microsoft.com/office/drawing/2014/main" id="{7328A7B8-6365-4EA3-9023-30BCB07810A4}"/>
              </a:ext>
            </a:extLst>
          </p:cNvPr>
          <p:cNvGraphicFramePr>
            <a:graphicFrameLocks noGrp="1"/>
          </p:cNvGraphicFramePr>
          <p:nvPr>
            <p:ph idx="1"/>
          </p:nvPr>
        </p:nvGraphicFramePr>
        <p:xfrm>
          <a:off x="2089150" y="1841501"/>
          <a:ext cx="6592888" cy="4010026"/>
        </p:xfrm>
        <a:graphic>
          <a:graphicData uri="http://schemas.openxmlformats.org/drawingml/2006/table">
            <a:tbl>
              <a:tblPr/>
              <a:tblGrid>
                <a:gridCol w="1602010">
                  <a:extLst>
                    <a:ext uri="{9D8B030D-6E8A-4147-A177-3AD203B41FA5}">
                      <a16:colId xmlns:a16="http://schemas.microsoft.com/office/drawing/2014/main" val="20000"/>
                    </a:ext>
                  </a:extLst>
                </a:gridCol>
                <a:gridCol w="4990878">
                  <a:extLst>
                    <a:ext uri="{9D8B030D-6E8A-4147-A177-3AD203B41FA5}">
                      <a16:colId xmlns:a16="http://schemas.microsoft.com/office/drawing/2014/main" val="20001"/>
                    </a:ext>
                  </a:extLst>
                </a:gridCol>
              </a:tblGrid>
              <a:tr h="135829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2100" b="0" i="0" u="none" strike="noStrike" cap="none" normalizeH="0" baseline="0" dirty="0">
                          <a:ln>
                            <a:noFill/>
                          </a:ln>
                          <a:solidFill>
                            <a:schemeClr val="tx1"/>
                          </a:solidFill>
                          <a:effectLst/>
                          <a:latin typeface="Arial" charset="0"/>
                        </a:rPr>
                        <a:t>Part A</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72" marR="68572"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Inpatient hospital care </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Skilled nursing care</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Home health care</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Hospice care</a:t>
                      </a:r>
                    </a:p>
                  </a:txBody>
                  <a:tcPr marL="68572" marR="68572"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3127">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2100" b="0" i="0" u="none" strike="noStrike" cap="none" normalizeH="0" baseline="0" dirty="0">
                          <a:ln>
                            <a:noFill/>
                          </a:ln>
                          <a:solidFill>
                            <a:schemeClr val="tx1"/>
                          </a:solidFill>
                          <a:effectLst/>
                          <a:latin typeface="Arial" charset="0"/>
                        </a:rPr>
                        <a:t>Part B</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72" marR="68572"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Doctors’ services</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Outpatient  hospital care</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Preventive services </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Diagnostic tests</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Non-hospital based therapies, imaging, surgery centers, labs</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Durable medical equipment</a:t>
                      </a:r>
                    </a:p>
                  </a:txBody>
                  <a:tcPr marL="68572" marR="68572"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608">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2100" b="0" i="0" u="none" strike="noStrike" cap="none" normalizeH="0" baseline="0" dirty="0">
                          <a:ln>
                            <a:noFill/>
                          </a:ln>
                          <a:solidFill>
                            <a:schemeClr val="tx1"/>
                          </a:solidFill>
                          <a:effectLst/>
                          <a:latin typeface="Arial" charset="0"/>
                        </a:rPr>
                        <a:t>Part D</a:t>
                      </a:r>
                    </a:p>
                  </a:txBody>
                  <a:tcPr marL="68572" marR="68572"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1800" b="0" i="0" u="none" strike="noStrike" cap="none" normalizeH="0" baseline="0" dirty="0">
                          <a:ln>
                            <a:noFill/>
                          </a:ln>
                          <a:solidFill>
                            <a:schemeClr val="tx1"/>
                          </a:solidFill>
                          <a:effectLst/>
                          <a:latin typeface="Arial" charset="0"/>
                        </a:rPr>
                        <a:t>Outpatient prescription drugs</a:t>
                      </a:r>
                    </a:p>
                  </a:txBody>
                  <a:tcPr marL="68572" marR="68572"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2769" name="Slide Number Placeholder 5">
            <a:extLst>
              <a:ext uri="{FF2B5EF4-FFF2-40B4-BE49-F238E27FC236}">
                <a16:creationId xmlns:a16="http://schemas.microsoft.com/office/drawing/2014/main" id="{DAC02ACB-0B6A-4988-A97C-AD5073915D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10A76298-DACD-49E4-BFFE-F610CD89B172}"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8</a:t>
            </a:fld>
            <a:endParaRPr lang="en-US" altLang="en-US" sz="1000">
              <a:solidFill>
                <a:srgbClr val="000000"/>
              </a:solidFill>
              <a:latin typeface="Arial" panose="020B0604020202020204" pitchFamily="34" charset="0"/>
              <a:cs typeface="Arial" panose="020B0604020202020204" pitchFamily="34" charset="0"/>
            </a:endParaRPr>
          </a:p>
        </p:txBody>
      </p:sp>
      <p:sp>
        <p:nvSpPr>
          <p:cNvPr id="112658" name="Text Box 17">
            <a:extLst>
              <a:ext uri="{FF2B5EF4-FFF2-40B4-BE49-F238E27FC236}">
                <a16:creationId xmlns:a16="http://schemas.microsoft.com/office/drawing/2014/main" id="{161F6B88-A58E-4FF0-8A51-AD238B7E7488}"/>
              </a:ext>
            </a:extLst>
          </p:cNvPr>
          <p:cNvSpPr txBox="1">
            <a:spLocks noChangeArrowheads="1"/>
          </p:cNvSpPr>
          <p:nvPr/>
        </p:nvSpPr>
        <p:spPr bwMode="auto">
          <a:xfrm>
            <a:off x="7570788" y="857250"/>
            <a:ext cx="1897062" cy="300038"/>
          </a:xfrm>
          <a:prstGeom prst="rect">
            <a:avLst/>
          </a:prstGeom>
          <a:noFill/>
          <a:ln>
            <a:noFill/>
          </a:ln>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defRPr/>
            </a:pPr>
            <a:r>
              <a:rPr lang="en-US" altLang="en-US" sz="1350" b="1">
                <a:solidFill>
                  <a:srgbClr val="ED0123"/>
                </a:solidFill>
                <a:cs typeface="Arial" panose="020B0604020202020204" pitchFamily="34" charset="0"/>
              </a:rPr>
              <a:t>Introduction</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A931C192-A87C-4488-871B-9DCC1FB9A04C}"/>
              </a:ext>
            </a:extLst>
          </p:cNvPr>
          <p:cNvSpPr>
            <a:spLocks noGrp="1" noChangeArrowheads="1"/>
          </p:cNvSpPr>
          <p:nvPr>
            <p:ph type="title"/>
          </p:nvPr>
        </p:nvSpPr>
        <p:spPr/>
        <p:txBody>
          <a:bodyPr/>
          <a:lstStyle/>
          <a:p>
            <a:pPr eaLnBrk="1" hangingPunct="1"/>
            <a:r>
              <a:rPr lang="en-US" altLang="en-US">
                <a:solidFill>
                  <a:schemeClr val="tx1"/>
                </a:solidFill>
              </a:rPr>
              <a:t>Medicare Part A &amp; B</a:t>
            </a:r>
          </a:p>
        </p:txBody>
      </p:sp>
      <p:sp>
        <p:nvSpPr>
          <p:cNvPr id="114692" name="Rectangle 3">
            <a:extLst>
              <a:ext uri="{FF2B5EF4-FFF2-40B4-BE49-F238E27FC236}">
                <a16:creationId xmlns:a16="http://schemas.microsoft.com/office/drawing/2014/main" id="{DC3397B4-888F-4E58-8365-3E4E238708FE}"/>
              </a:ext>
            </a:extLst>
          </p:cNvPr>
          <p:cNvSpPr>
            <a:spLocks noGrp="1" noChangeArrowheads="1"/>
          </p:cNvSpPr>
          <p:nvPr>
            <p:ph idx="1"/>
          </p:nvPr>
        </p:nvSpPr>
        <p:spPr>
          <a:xfrm>
            <a:off x="2032000" y="1676400"/>
            <a:ext cx="6446838" cy="4876800"/>
          </a:xfrm>
        </p:spPr>
        <p:txBody>
          <a:bodyPr rtlCol="0">
            <a:normAutofit fontScale="92500" lnSpcReduction="10000"/>
          </a:bodyPr>
          <a:lstStyle/>
          <a:p>
            <a:pPr eaLnBrk="1" fontAlgn="auto" hangingPunct="1">
              <a:spcAft>
                <a:spcPts val="0"/>
              </a:spcAft>
              <a:buFont typeface="Wingdings 3" charset="2"/>
              <a:buChar char=""/>
              <a:defRPr/>
            </a:pPr>
            <a:r>
              <a:rPr lang="en-US" altLang="en-US" sz="2100" dirty="0">
                <a:solidFill>
                  <a:schemeClr val="tx1">
                    <a:lumMod val="75000"/>
                    <a:lumOff val="25000"/>
                  </a:schemeClr>
                </a:solidFill>
              </a:rPr>
              <a:t>Most people receive Part A </a:t>
            </a:r>
            <a:r>
              <a:rPr lang="en-US" altLang="en-US" sz="2100" b="1" u="sng" dirty="0">
                <a:solidFill>
                  <a:srgbClr val="FF0000"/>
                </a:solidFill>
              </a:rPr>
              <a:t>premium free- </a:t>
            </a:r>
            <a:r>
              <a:rPr lang="en-US" altLang="en-US" sz="2100" b="1" u="sng" dirty="0">
                <a:solidFill>
                  <a:schemeClr val="tx1">
                    <a:lumMod val="75000"/>
                    <a:lumOff val="25000"/>
                  </a:schemeClr>
                </a:solidFill>
              </a:rPr>
              <a:t>must have  40 worked quarters.  99% pay nothing</a:t>
            </a:r>
          </a:p>
          <a:p>
            <a:pPr eaLnBrk="1" fontAlgn="auto" hangingPunct="1">
              <a:spcAft>
                <a:spcPts val="0"/>
              </a:spcAft>
              <a:buFont typeface="Wingdings 3" charset="2"/>
              <a:buChar char=""/>
              <a:defRPr/>
            </a:pPr>
            <a:r>
              <a:rPr lang="en-US" altLang="en-US" sz="2100" dirty="0">
                <a:solidFill>
                  <a:schemeClr val="tx1">
                    <a:lumMod val="75000"/>
                    <a:lumOff val="25000"/>
                  </a:schemeClr>
                </a:solidFill>
              </a:rPr>
              <a:t>People with less than 10 years of Medicare  (30-39 quarters)- covered employment c</a:t>
            </a:r>
            <a:r>
              <a:rPr lang="en-US" altLang="en-US" sz="1950" dirty="0">
                <a:solidFill>
                  <a:schemeClr val="tx1">
                    <a:lumMod val="75000"/>
                    <a:lumOff val="25000"/>
                  </a:schemeClr>
                </a:solidFill>
              </a:rPr>
              <a:t>an still get Part A if worked less 30 quarter.  Pay monthly premium.</a:t>
            </a:r>
          </a:p>
          <a:p>
            <a:pPr eaLnBrk="1" fontAlgn="auto" hangingPunct="1">
              <a:spcAft>
                <a:spcPts val="0"/>
              </a:spcAft>
              <a:buFont typeface="Wingdings 3" charset="2"/>
              <a:buChar char=""/>
              <a:defRPr/>
            </a:pPr>
            <a:r>
              <a:rPr lang="en-US" altLang="en-US" sz="1950" dirty="0">
                <a:solidFill>
                  <a:schemeClr val="tx1">
                    <a:lumMod val="75000"/>
                    <a:lumOff val="25000"/>
                  </a:schemeClr>
                </a:solidFill>
              </a:rPr>
              <a:t>If you have commercial insurance and 65+ = can add Medicare A at no cost.  Is 2</a:t>
            </a:r>
            <a:r>
              <a:rPr lang="en-US" altLang="en-US" sz="1950" baseline="30000" dirty="0">
                <a:solidFill>
                  <a:schemeClr val="tx1">
                    <a:lumMod val="75000"/>
                    <a:lumOff val="25000"/>
                  </a:schemeClr>
                </a:solidFill>
              </a:rPr>
              <a:t>nd</a:t>
            </a:r>
            <a:r>
              <a:rPr lang="en-US" altLang="en-US" sz="1950" dirty="0">
                <a:solidFill>
                  <a:schemeClr val="tx1">
                    <a:lumMod val="75000"/>
                    <a:lumOff val="25000"/>
                  </a:schemeClr>
                </a:solidFill>
              </a:rPr>
              <a:t> to commercial insurance. </a:t>
            </a:r>
          </a:p>
          <a:p>
            <a:pPr marL="0" indent="0" eaLnBrk="1" fontAlgn="auto" hangingPunct="1">
              <a:spcAft>
                <a:spcPts val="0"/>
              </a:spcAft>
              <a:buNone/>
              <a:defRPr/>
            </a:pPr>
            <a:endParaRPr lang="en-US" altLang="en-US" sz="1950" dirty="0">
              <a:solidFill>
                <a:schemeClr val="tx1">
                  <a:lumMod val="75000"/>
                  <a:lumOff val="25000"/>
                </a:schemeClr>
              </a:solidFill>
            </a:endParaRPr>
          </a:p>
          <a:p>
            <a:pPr eaLnBrk="1" fontAlgn="auto" hangingPunct="1">
              <a:lnSpc>
                <a:spcPct val="90000"/>
              </a:lnSpc>
              <a:spcAft>
                <a:spcPts val="0"/>
              </a:spcAft>
              <a:buClr>
                <a:srgbClr val="5FCBEF"/>
              </a:buClr>
              <a:buFont typeface="Wingdings 3" charset="2"/>
              <a:buChar char=""/>
              <a:defRPr/>
            </a:pPr>
            <a:r>
              <a:rPr lang="en-US" altLang="en-US" sz="2100" b="1" u="sng" dirty="0">
                <a:solidFill>
                  <a:prstClr val="black">
                    <a:lumMod val="75000"/>
                    <a:lumOff val="25000"/>
                  </a:prstClr>
                </a:solidFill>
              </a:rPr>
              <a:t>Pay monthly Part B premium</a:t>
            </a:r>
          </a:p>
          <a:p>
            <a:pPr lvl="1" eaLnBrk="1" fontAlgn="auto" hangingPunct="1">
              <a:lnSpc>
                <a:spcPct val="90000"/>
              </a:lnSpc>
              <a:spcAft>
                <a:spcPts val="0"/>
              </a:spcAft>
              <a:buClr>
                <a:srgbClr val="5FCBEF"/>
              </a:buClr>
              <a:buFont typeface="Wingdings 3" charset="2"/>
              <a:buChar char=""/>
              <a:defRPr/>
            </a:pPr>
            <a:r>
              <a:rPr lang="en-US" altLang="en-US" sz="1950" dirty="0">
                <a:solidFill>
                  <a:prstClr val="black">
                    <a:lumMod val="75000"/>
                    <a:lumOff val="25000"/>
                  </a:prstClr>
                </a:solidFill>
              </a:rPr>
              <a:t>Base with </a:t>
            </a:r>
            <a:r>
              <a:rPr lang="en-US" altLang="en-US" sz="1950" u="sng" dirty="0">
                <a:solidFill>
                  <a:prstClr val="black">
                    <a:lumMod val="75000"/>
                    <a:lumOff val="25000"/>
                  </a:prstClr>
                </a:solidFill>
              </a:rPr>
              <a:t>higher amt based on income </a:t>
            </a:r>
            <a:r>
              <a:rPr lang="en-US" altLang="en-US" sz="1950" dirty="0">
                <a:solidFill>
                  <a:prstClr val="black">
                    <a:lumMod val="75000"/>
                    <a:lumOff val="25000"/>
                  </a:prstClr>
                </a:solidFill>
              </a:rPr>
              <a:t>/beginning in 2007. </a:t>
            </a:r>
            <a:r>
              <a:rPr lang="en-US" altLang="en-US" sz="1500" dirty="0">
                <a:solidFill>
                  <a:prstClr val="black">
                    <a:lumMod val="75000"/>
                    <a:lumOff val="25000"/>
                  </a:prstClr>
                </a:solidFill>
              </a:rPr>
              <a:t>Average monthly premium for Part B  $</a:t>
            </a:r>
            <a:r>
              <a:rPr lang="en-US" altLang="en-US" sz="1500" b="1" dirty="0">
                <a:solidFill>
                  <a:srgbClr val="FF0000"/>
                </a:solidFill>
              </a:rPr>
              <a:t>134 per month 2017&amp; 18, $135.50 2019, $</a:t>
            </a:r>
            <a:r>
              <a:rPr lang="en-US" altLang="en-US" sz="1900" b="1" dirty="0">
                <a:solidFill>
                  <a:srgbClr val="FF0000"/>
                </a:solidFill>
              </a:rPr>
              <a:t>144.60 2020  (premiums are subject to income test)</a:t>
            </a:r>
          </a:p>
          <a:p>
            <a:pPr lvl="1" eaLnBrk="1" fontAlgn="auto" hangingPunct="1">
              <a:lnSpc>
                <a:spcPct val="90000"/>
              </a:lnSpc>
              <a:spcAft>
                <a:spcPts val="0"/>
              </a:spcAft>
              <a:buClr>
                <a:srgbClr val="5FCBEF"/>
              </a:buClr>
              <a:buFont typeface="Wingdings 3" charset="2"/>
              <a:buChar char=""/>
              <a:defRPr/>
            </a:pPr>
            <a:r>
              <a:rPr lang="en-US" altLang="en-US" sz="1950" u="sng" dirty="0">
                <a:solidFill>
                  <a:prstClr val="black">
                    <a:lumMod val="75000"/>
                    <a:lumOff val="25000"/>
                  </a:prstClr>
                </a:solidFill>
              </a:rPr>
              <a:t>Premium penalty</a:t>
            </a:r>
            <a:r>
              <a:rPr lang="en-US" altLang="en-US" sz="1950" dirty="0">
                <a:solidFill>
                  <a:prstClr val="black">
                    <a:lumMod val="75000"/>
                    <a:lumOff val="25000"/>
                  </a:prstClr>
                </a:solidFill>
              </a:rPr>
              <a:t>!!</a:t>
            </a:r>
          </a:p>
          <a:p>
            <a:pPr lvl="2" eaLnBrk="1" fontAlgn="auto" hangingPunct="1">
              <a:lnSpc>
                <a:spcPct val="90000"/>
              </a:lnSpc>
              <a:spcAft>
                <a:spcPts val="0"/>
              </a:spcAft>
              <a:buClr>
                <a:srgbClr val="5FCBEF"/>
              </a:buClr>
              <a:buFont typeface="Wingdings 3" charset="2"/>
              <a:buChar char=""/>
              <a:defRPr/>
            </a:pPr>
            <a:r>
              <a:rPr lang="en-US" altLang="en-US" sz="1050" dirty="0">
                <a:solidFill>
                  <a:prstClr val="black">
                    <a:lumMod val="75000"/>
                    <a:lumOff val="25000"/>
                  </a:prstClr>
                </a:solidFill>
              </a:rPr>
              <a:t>10% for each 12-month period eligible but not enrolled</a:t>
            </a:r>
          </a:p>
          <a:p>
            <a:pPr lvl="2" eaLnBrk="1" fontAlgn="auto" hangingPunct="1">
              <a:lnSpc>
                <a:spcPct val="90000"/>
              </a:lnSpc>
              <a:spcAft>
                <a:spcPts val="0"/>
              </a:spcAft>
              <a:buClr>
                <a:srgbClr val="5FCBEF"/>
              </a:buClr>
              <a:buFont typeface="Wingdings 3" charset="2"/>
              <a:buChar char=""/>
              <a:defRPr/>
            </a:pPr>
            <a:r>
              <a:rPr lang="en-US" altLang="en-US" sz="1050" dirty="0">
                <a:solidFill>
                  <a:prstClr val="black">
                    <a:lumMod val="75000"/>
                    <a:lumOff val="25000"/>
                  </a:prstClr>
                </a:solidFill>
              </a:rPr>
              <a:t>Paid for as long as the person has Part B</a:t>
            </a:r>
            <a:endParaRPr lang="en-US" altLang="en-US" sz="1950" dirty="0">
              <a:solidFill>
                <a:schemeClr val="tx1">
                  <a:lumMod val="75000"/>
                  <a:lumOff val="25000"/>
                </a:schemeClr>
              </a:solidFill>
            </a:endParaRPr>
          </a:p>
        </p:txBody>
      </p:sp>
      <p:sp>
        <p:nvSpPr>
          <p:cNvPr id="204804" name="Slide Number Placeholder 5">
            <a:extLst>
              <a:ext uri="{FF2B5EF4-FFF2-40B4-BE49-F238E27FC236}">
                <a16:creationId xmlns:a16="http://schemas.microsoft.com/office/drawing/2014/main" id="{BD4C0F4A-1A68-4D70-9846-DF32E92624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750"/>
              </a:spcBef>
              <a:buClr>
                <a:schemeClr val="accent1"/>
              </a:buClr>
              <a:buSzPct val="80000"/>
              <a:buFont typeface="Wingdings 3" panose="05040102010807070707" pitchFamily="82" charset="2"/>
              <a:buChar char=""/>
              <a:defRPr sz="1300">
                <a:solidFill>
                  <a:srgbClr val="404040"/>
                </a:solidFill>
                <a:latin typeface="Trebuchet MS" panose="020B0603020202020204" pitchFamily="34" charset="0"/>
              </a:defRPr>
            </a:lvl1pPr>
            <a:lvl2pPr marL="557213" indent="-214313" defTabSz="685800">
              <a:spcBef>
                <a:spcPts val="750"/>
              </a:spcBef>
              <a:buClr>
                <a:schemeClr val="accent1"/>
              </a:buClr>
              <a:buSzPct val="80000"/>
              <a:buFont typeface="Wingdings 3" panose="05040102010807070707" pitchFamily="82" charset="2"/>
              <a:buChar char=""/>
              <a:defRPr sz="1200">
                <a:solidFill>
                  <a:srgbClr val="404040"/>
                </a:solidFill>
                <a:latin typeface="Trebuchet MS" panose="020B0603020202020204" pitchFamily="34" charset="0"/>
              </a:defRPr>
            </a:lvl2pPr>
            <a:lvl3pPr marL="857250" indent="-171450" defTabSz="685800">
              <a:spcBef>
                <a:spcPts val="750"/>
              </a:spcBef>
              <a:buClr>
                <a:schemeClr val="accent1"/>
              </a:buClr>
              <a:buSzPct val="80000"/>
              <a:buFont typeface="Wingdings 3" panose="05040102010807070707" pitchFamily="82" charset="2"/>
              <a:buChar char=""/>
              <a:defRPr sz="1000">
                <a:solidFill>
                  <a:srgbClr val="404040"/>
                </a:solidFill>
                <a:latin typeface="Trebuchet MS" panose="020B0603020202020204" pitchFamily="34" charset="0"/>
              </a:defRPr>
            </a:lvl3pPr>
            <a:lvl4pPr marL="12001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4pPr>
            <a:lvl5pPr marL="1543050" indent="-171450" defTabSz="685800">
              <a:spcBef>
                <a:spcPts val="750"/>
              </a:spcBef>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5pPr>
            <a:lvl6pPr marL="20002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6pPr>
            <a:lvl7pPr marL="24574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7pPr>
            <a:lvl8pPr marL="29146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8pPr>
            <a:lvl9pPr marL="3371850" indent="-171450" defTabSz="685800" eaLnBrk="0" fontAlgn="base" hangingPunct="0">
              <a:spcBef>
                <a:spcPts val="750"/>
              </a:spcBef>
              <a:spcAft>
                <a:spcPct val="0"/>
              </a:spcAft>
              <a:buClr>
                <a:schemeClr val="accent1"/>
              </a:buClr>
              <a:buSzPct val="80000"/>
              <a:buFont typeface="Wingdings 3" panose="05040102010807070707" pitchFamily="82"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None/>
            </a:pPr>
            <a:fld id="{7743C319-CE71-49C4-8DE9-73789492DE72}"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9</a:t>
            </a:fld>
            <a:endParaRPr lang="en-US" altLang="en-US" sz="1000">
              <a:solidFill>
                <a:srgbClr val="000000"/>
              </a:solidFill>
              <a:latin typeface="Arial" panose="020B0604020202020204" pitchFamily="34" charset="0"/>
              <a:cs typeface="Arial" panose="020B0604020202020204" pitchFamily="34" charset="0"/>
            </a:endParaRPr>
          </a:p>
        </p:txBody>
      </p:sp>
      <p:sp>
        <p:nvSpPr>
          <p:cNvPr id="114693" name="Text Box 4">
            <a:extLst>
              <a:ext uri="{FF2B5EF4-FFF2-40B4-BE49-F238E27FC236}">
                <a16:creationId xmlns:a16="http://schemas.microsoft.com/office/drawing/2014/main" id="{BA931E6F-6157-41D7-A11A-5B07C9D3C916}"/>
              </a:ext>
            </a:extLst>
          </p:cNvPr>
          <p:cNvSpPr txBox="1">
            <a:spLocks noChangeArrowheads="1"/>
          </p:cNvSpPr>
          <p:nvPr/>
        </p:nvSpPr>
        <p:spPr bwMode="auto">
          <a:xfrm>
            <a:off x="7570788" y="857250"/>
            <a:ext cx="1897062" cy="300038"/>
          </a:xfrm>
          <a:prstGeom prst="rect">
            <a:avLst/>
          </a:prstGeom>
          <a:noFill/>
          <a:ln>
            <a:noFill/>
          </a:ln>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defRPr/>
            </a:pPr>
            <a:r>
              <a:rPr lang="en-US" altLang="en-US" sz="1350" b="1">
                <a:solidFill>
                  <a:srgbClr val="ED0123"/>
                </a:solidFill>
                <a:cs typeface="Arial" panose="020B0604020202020204" pitchFamily="34" charset="0"/>
              </a:rPr>
              <a:t>Introduction</a:t>
            </a:r>
          </a:p>
        </p:txBody>
      </p:sp>
    </p:spTree>
  </p:cSld>
  <p:clrMapOvr>
    <a:masterClrMapping/>
  </p:clrMapOvr>
  <p:transition advClick="0"/>
</p:sld>
</file>

<file path=ppt/theme/theme1.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7.xml><?xml version="1.0" encoding="utf-8"?>
<a:theme xmlns:a="http://schemas.openxmlformats.org/drawingml/2006/main" name="1_Dropl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ppt/theme/themeOverride2.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docProps/app.xml><?xml version="1.0" encoding="utf-8"?>
<Properties xmlns="http://schemas.openxmlformats.org/officeDocument/2006/extended-properties" xmlns:vt="http://schemas.openxmlformats.org/officeDocument/2006/docPropsVTypes">
  <TotalTime>126</TotalTime>
  <Words>5629</Words>
  <Application>Microsoft Office PowerPoint</Application>
  <PresentationFormat>Widescreen</PresentationFormat>
  <Paragraphs>467</Paragraphs>
  <Slides>40</Slides>
  <Notes>19</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60" baseType="lpstr">
      <vt:lpstr>Arial</vt:lpstr>
      <vt:lpstr>Calibri</vt:lpstr>
      <vt:lpstr>Helvetica</vt:lpstr>
      <vt:lpstr>Tahoma</vt:lpstr>
      <vt:lpstr>Times</vt:lpstr>
      <vt:lpstr>Times New Roman</vt:lpstr>
      <vt:lpstr>TradeGothic</vt:lpstr>
      <vt:lpstr>Trebuchet MS</vt:lpstr>
      <vt:lpstr>Tw Cen MT</vt:lpstr>
      <vt:lpstr>Wingdings</vt:lpstr>
      <vt:lpstr>Wingdings 3</vt:lpstr>
      <vt:lpstr>5_Facet</vt:lpstr>
      <vt:lpstr>1_Facet</vt:lpstr>
      <vt:lpstr>2_Facet</vt:lpstr>
      <vt:lpstr>1_Default Design</vt:lpstr>
      <vt:lpstr>4_UPP Template</vt:lpstr>
      <vt:lpstr>Droplet</vt:lpstr>
      <vt:lpstr>1_Droplet</vt:lpstr>
      <vt:lpstr>Office Theme</vt:lpstr>
      <vt:lpstr>Microsoft ClipArt Gallery</vt:lpstr>
      <vt:lpstr> </vt:lpstr>
      <vt:lpstr> Medicare = Assistance with Medical costs after 65</vt:lpstr>
      <vt:lpstr>Social Security History</vt:lpstr>
      <vt:lpstr>Who is paying …. Today’s workers help pay for current retirees; not their own future benefits. </vt:lpstr>
      <vt:lpstr>What Is Medicare? Created 1965- tax funded/based</vt:lpstr>
      <vt:lpstr>Applying for Medicare</vt:lpstr>
      <vt:lpstr>Traditional Medicare</vt:lpstr>
      <vt:lpstr>Medicare Coverage Basics</vt:lpstr>
      <vt:lpstr>Medicare Part A &amp; B</vt:lpstr>
      <vt:lpstr>Original/Traditional Medicare Plan – Medicare Costs</vt:lpstr>
      <vt:lpstr>Let’s make this real- Traditional Inpatient</vt:lpstr>
      <vt:lpstr>Skilled Nursing Facility + Critical Access = Swing Beds</vt:lpstr>
      <vt:lpstr>Deductibles and coinsurance due from Part A and B = Need for Supplemental Insurance option</vt:lpstr>
      <vt:lpstr>Medigap/Supplemental Insurance- Pays after Traditional/Original Medicare</vt:lpstr>
      <vt:lpstr>Part C/Medicare Advantage Fall Open enrollment period: 10-15 thru 12-7 yearly.</vt:lpstr>
      <vt:lpstr>Part C = Medicare Advantage- Subscribers elect off Traditional Medicare and sign up for Medicare Advantage </vt:lpstr>
      <vt:lpstr>Cost considerations – Traditional VS MA</vt:lpstr>
      <vt:lpstr>MA PLAN IN THE MID WEST</vt:lpstr>
      <vt:lpstr>More Considerations with MA</vt:lpstr>
      <vt:lpstr>It is not the same cost in all areas of the country  </vt:lpstr>
      <vt:lpstr>What Is MSP?</vt:lpstr>
      <vt:lpstr>Other Possible Payers primary to Medicare  </vt:lpstr>
      <vt:lpstr>For More Information</vt:lpstr>
      <vt:lpstr>PowerPoint Presentation</vt:lpstr>
      <vt:lpstr>PowerPoint Presentation</vt:lpstr>
      <vt:lpstr>PowerPoint Presentation</vt:lpstr>
      <vt:lpstr>PowerPoint Presentation</vt:lpstr>
      <vt:lpstr>PowerPoint Presentation</vt:lpstr>
      <vt:lpstr>AR Systems’ Contact Info</vt:lpstr>
      <vt:lpstr>PowerPoint Presentation</vt:lpstr>
      <vt:lpstr>PowerPoint Presentation</vt:lpstr>
      <vt:lpstr>PowerPoint Presentation</vt:lpstr>
      <vt:lpstr>Tricare for Life Out of Pocket Costs </vt:lpstr>
      <vt:lpstr>Making it real – Scenarios Golden rule:  TriCare for Life takes effect when you have Medicare Part A &amp; B first</vt:lpstr>
      <vt:lpstr>Scams and Schemes</vt:lpstr>
      <vt:lpstr>PowerPoint Presentation</vt:lpstr>
      <vt:lpstr>Warning signs</vt:lpstr>
      <vt:lpstr>things you can do to avoid fraud</vt:lpstr>
      <vt:lpstr>PowerPoint Presentation</vt:lpstr>
      <vt:lpstr>Let’s take a quick break Come back at 7:25 for a fun drawing and more fun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Bob Smith</dc:creator>
  <cp:lastModifiedBy>dwert1@mindspring.com</cp:lastModifiedBy>
  <cp:revision>14</cp:revision>
  <dcterms:created xsi:type="dcterms:W3CDTF">2020-02-25T15:54:50Z</dcterms:created>
  <dcterms:modified xsi:type="dcterms:W3CDTF">2020-03-07T22:52:19Z</dcterms:modified>
</cp:coreProperties>
</file>