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76" r:id="rId4"/>
    <p:sldMasterId id="2147483678" r:id="rId5"/>
    <p:sldMasterId id="2147483681" r:id="rId6"/>
    <p:sldMasterId id="2147483683" r:id="rId7"/>
    <p:sldMasterId id="2147483702" r:id="rId8"/>
  </p:sldMasterIdLst>
  <p:notesMasterIdLst>
    <p:notesMasterId r:id="rId27"/>
  </p:notesMasterIdLst>
  <p:sldIdLst>
    <p:sldId id="256" r:id="rId9"/>
    <p:sldId id="257" r:id="rId10"/>
    <p:sldId id="258" r:id="rId11"/>
    <p:sldId id="265" r:id="rId12"/>
    <p:sldId id="261" r:id="rId13"/>
    <p:sldId id="266" r:id="rId14"/>
    <p:sldId id="267" r:id="rId15"/>
    <p:sldId id="273" r:id="rId16"/>
    <p:sldId id="272" r:id="rId17"/>
    <p:sldId id="268" r:id="rId18"/>
    <p:sldId id="270" r:id="rId19"/>
    <p:sldId id="271" r:id="rId20"/>
    <p:sldId id="269" r:id="rId21"/>
    <p:sldId id="306" r:id="rId22"/>
    <p:sldId id="307" r:id="rId23"/>
    <p:sldId id="305" r:id="rId24"/>
    <p:sldId id="308" r:id="rId25"/>
    <p:sldId id="309" r:id="rId26"/>
  </p:sldIdLst>
  <p:sldSz cx="9144000" cy="6858000" type="screen4x3"/>
  <p:notesSz cx="695325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94" d="100"/>
          <a:sy n="94" d="100"/>
        </p:scale>
        <p:origin x="-1152"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2528" tIns="46264" rIns="92528" bIns="46264" rtlCol="0"/>
          <a:lstStyle>
            <a:lvl1pPr algn="l">
              <a:defRPr sz="1200"/>
            </a:lvl1pPr>
          </a:lstStyle>
          <a:p>
            <a:endParaRPr lang="en-US"/>
          </a:p>
        </p:txBody>
      </p:sp>
      <p:sp>
        <p:nvSpPr>
          <p:cNvPr id="3" name="Date Placeholder 2"/>
          <p:cNvSpPr>
            <a:spLocks noGrp="1"/>
          </p:cNvSpPr>
          <p:nvPr>
            <p:ph type="dt" idx="1"/>
          </p:nvPr>
        </p:nvSpPr>
        <p:spPr>
          <a:xfrm>
            <a:off x="3938566" y="0"/>
            <a:ext cx="3013075" cy="461963"/>
          </a:xfrm>
          <a:prstGeom prst="rect">
            <a:avLst/>
          </a:prstGeom>
        </p:spPr>
        <p:txBody>
          <a:bodyPr vert="horz" lIns="92528" tIns="46264" rIns="92528" bIns="46264" rtlCol="0"/>
          <a:lstStyle>
            <a:lvl1pPr algn="r">
              <a:defRPr sz="1200"/>
            </a:lvl1pPr>
          </a:lstStyle>
          <a:p>
            <a:fld id="{B267BCAE-CE72-40E2-8D65-4ABC79327383}" type="datetimeFigureOut">
              <a:rPr lang="en-US" smtClean="0"/>
              <a:t>3/30/2017</a:t>
            </a:fld>
            <a:endParaRPr lang="en-US"/>
          </a:p>
        </p:txBody>
      </p:sp>
      <p:sp>
        <p:nvSpPr>
          <p:cNvPr id="4" name="Slide Image Placeholder 3"/>
          <p:cNvSpPr>
            <a:spLocks noGrp="1" noRot="1" noChangeAspect="1"/>
          </p:cNvSpPr>
          <p:nvPr>
            <p:ph type="sldImg" idx="2"/>
          </p:nvPr>
        </p:nvSpPr>
        <p:spPr>
          <a:xfrm>
            <a:off x="1166813" y="693738"/>
            <a:ext cx="4619625" cy="3463925"/>
          </a:xfrm>
          <a:prstGeom prst="rect">
            <a:avLst/>
          </a:prstGeom>
          <a:noFill/>
          <a:ln w="12700">
            <a:solidFill>
              <a:prstClr val="black"/>
            </a:solidFill>
          </a:ln>
        </p:spPr>
        <p:txBody>
          <a:bodyPr vert="horz" lIns="92528" tIns="46264" rIns="92528" bIns="46264" rtlCol="0" anchor="ctr"/>
          <a:lstStyle/>
          <a:p>
            <a:endParaRPr lang="en-US"/>
          </a:p>
        </p:txBody>
      </p:sp>
      <p:sp>
        <p:nvSpPr>
          <p:cNvPr id="5" name="Notes Placeholder 4"/>
          <p:cNvSpPr>
            <a:spLocks noGrp="1"/>
          </p:cNvSpPr>
          <p:nvPr>
            <p:ph type="body" sz="quarter" idx="3"/>
          </p:nvPr>
        </p:nvSpPr>
        <p:spPr>
          <a:xfrm>
            <a:off x="695325" y="4388644"/>
            <a:ext cx="5562600" cy="4157663"/>
          </a:xfrm>
          <a:prstGeom prst="rect">
            <a:avLst/>
          </a:prstGeom>
        </p:spPr>
        <p:txBody>
          <a:bodyPr vert="horz" lIns="92528" tIns="46264" rIns="92528" bIns="4626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3013075" cy="461963"/>
          </a:xfrm>
          <a:prstGeom prst="rect">
            <a:avLst/>
          </a:prstGeom>
        </p:spPr>
        <p:txBody>
          <a:bodyPr vert="horz" lIns="92528" tIns="46264" rIns="92528" bIns="46264" rtlCol="0" anchor="b"/>
          <a:lstStyle>
            <a:lvl1pPr algn="l">
              <a:defRPr sz="1200"/>
            </a:lvl1pPr>
          </a:lstStyle>
          <a:p>
            <a:endParaRPr lang="en-US"/>
          </a:p>
        </p:txBody>
      </p:sp>
      <p:sp>
        <p:nvSpPr>
          <p:cNvPr id="7" name="Slide Number Placeholder 6"/>
          <p:cNvSpPr>
            <a:spLocks noGrp="1"/>
          </p:cNvSpPr>
          <p:nvPr>
            <p:ph type="sldNum" sz="quarter" idx="5"/>
          </p:nvPr>
        </p:nvSpPr>
        <p:spPr>
          <a:xfrm>
            <a:off x="3938566" y="8775684"/>
            <a:ext cx="3013075" cy="461963"/>
          </a:xfrm>
          <a:prstGeom prst="rect">
            <a:avLst/>
          </a:prstGeom>
        </p:spPr>
        <p:txBody>
          <a:bodyPr vert="horz" lIns="92528" tIns="46264" rIns="92528" bIns="46264" rtlCol="0" anchor="b"/>
          <a:lstStyle>
            <a:lvl1pPr algn="r">
              <a:defRPr sz="1200"/>
            </a:lvl1pPr>
          </a:lstStyle>
          <a:p>
            <a:fld id="{3E26810B-917C-4A49-9A4A-683D07A2DAB3}" type="slidenum">
              <a:rPr lang="en-US" smtClean="0"/>
              <a:t>‹#›</a:t>
            </a:fld>
            <a:endParaRPr lang="en-US"/>
          </a:p>
        </p:txBody>
      </p:sp>
    </p:spTree>
    <p:extLst>
      <p:ext uri="{BB962C8B-B14F-4D97-AF65-F5344CB8AC3E}">
        <p14:creationId xmlns:p14="http://schemas.microsoft.com/office/powerpoint/2010/main" val="405709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Tahoma" panose="020B0604030504040204" pitchFamily="34" charset="0"/>
              </a:defRPr>
            </a:lvl1pPr>
            <a:lvl2pPr marL="742950" indent="-285750" defTabSz="923925">
              <a:defRPr>
                <a:solidFill>
                  <a:schemeClr val="tx1"/>
                </a:solidFill>
                <a:latin typeface="Tahoma" panose="020B0604030504040204" pitchFamily="34" charset="0"/>
              </a:defRPr>
            </a:lvl2pPr>
            <a:lvl3pPr marL="1143000" indent="-228600" defTabSz="923925">
              <a:defRPr>
                <a:solidFill>
                  <a:schemeClr val="tx1"/>
                </a:solidFill>
                <a:latin typeface="Tahoma" panose="020B0604030504040204" pitchFamily="34" charset="0"/>
              </a:defRPr>
            </a:lvl3pPr>
            <a:lvl4pPr marL="1600200" indent="-228600" defTabSz="923925">
              <a:defRPr>
                <a:solidFill>
                  <a:schemeClr val="tx1"/>
                </a:solidFill>
                <a:latin typeface="Tahoma" panose="020B0604030504040204" pitchFamily="34" charset="0"/>
              </a:defRPr>
            </a:lvl4pPr>
            <a:lvl5pPr marL="2057400" indent="-228600" defTabSz="923925">
              <a:defRPr>
                <a:solidFill>
                  <a:schemeClr val="tx1"/>
                </a:solidFill>
                <a:latin typeface="Tahoma" panose="020B0604030504040204" pitchFamily="34" charset="0"/>
              </a:defRPr>
            </a:lvl5pPr>
            <a:lvl6pPr marL="2514600" indent="-228600" defTabSz="923925" eaLnBrk="0" fontAlgn="base" hangingPunct="0">
              <a:spcBef>
                <a:spcPct val="0"/>
              </a:spcBef>
              <a:spcAft>
                <a:spcPct val="0"/>
              </a:spcAft>
              <a:defRPr>
                <a:solidFill>
                  <a:schemeClr val="tx1"/>
                </a:solidFill>
                <a:latin typeface="Tahoma" panose="020B0604030504040204" pitchFamily="34" charset="0"/>
              </a:defRPr>
            </a:lvl6pPr>
            <a:lvl7pPr marL="2971800" indent="-228600" defTabSz="923925" eaLnBrk="0" fontAlgn="base" hangingPunct="0">
              <a:spcBef>
                <a:spcPct val="0"/>
              </a:spcBef>
              <a:spcAft>
                <a:spcPct val="0"/>
              </a:spcAft>
              <a:defRPr>
                <a:solidFill>
                  <a:schemeClr val="tx1"/>
                </a:solidFill>
                <a:latin typeface="Tahoma" panose="020B0604030504040204" pitchFamily="34" charset="0"/>
              </a:defRPr>
            </a:lvl7pPr>
            <a:lvl8pPr marL="3429000" indent="-228600" defTabSz="923925" eaLnBrk="0" fontAlgn="base" hangingPunct="0">
              <a:spcBef>
                <a:spcPct val="0"/>
              </a:spcBef>
              <a:spcAft>
                <a:spcPct val="0"/>
              </a:spcAft>
              <a:defRPr>
                <a:solidFill>
                  <a:schemeClr val="tx1"/>
                </a:solidFill>
                <a:latin typeface="Tahoma" panose="020B0604030504040204" pitchFamily="34" charset="0"/>
              </a:defRPr>
            </a:lvl8pPr>
            <a:lvl9pPr marL="3886200" indent="-228600" defTabSz="923925" eaLnBrk="0" fontAlgn="base" hangingPunct="0">
              <a:spcBef>
                <a:spcPct val="0"/>
              </a:spcBef>
              <a:spcAft>
                <a:spcPct val="0"/>
              </a:spcAft>
              <a:defRPr>
                <a:solidFill>
                  <a:schemeClr val="tx1"/>
                </a:solidFill>
                <a:latin typeface="Tahoma" panose="020B0604030504040204" pitchFamily="34" charset="0"/>
              </a:defRPr>
            </a:lvl9pPr>
          </a:lstStyle>
          <a:p>
            <a:fld id="{2E83FAC7-B68A-4B91-AF19-70A1119825B1}" type="slidenum">
              <a:rPr lang="en-US" altLang="en-US" sz="1100" smtClean="0">
                <a:solidFill>
                  <a:srgbClr val="000000"/>
                </a:solidFill>
                <a:latin typeface="Arial" panose="020B0604020202020204" pitchFamily="34" charset="0"/>
              </a:rPr>
              <a:pPr/>
              <a:t>16</a:t>
            </a:fld>
            <a:endParaRPr lang="en-US" altLang="en-US" sz="1100">
              <a:solidFill>
                <a:srgbClr val="000000"/>
              </a:solidFill>
              <a:latin typeface="Arial" panose="020B0604020202020204"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288925" y="4402138"/>
            <a:ext cx="573722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spcBef>
                <a:spcPct val="50000"/>
              </a:spcBef>
              <a:buFont typeface="Marlett" pitchFamily="2" charset="2"/>
              <a:buNone/>
            </a:pPr>
            <a:endParaRPr lang="en-US" altLang="en-US" sz="1300">
              <a:latin typeface="Arial" panose="020B0604020202020204" pitchFamily="34" charset="0"/>
            </a:endParaRPr>
          </a:p>
        </p:txBody>
      </p:sp>
    </p:spTree>
    <p:extLst>
      <p:ext uri="{BB962C8B-B14F-4D97-AF65-F5344CB8AC3E}">
        <p14:creationId xmlns:p14="http://schemas.microsoft.com/office/powerpoint/2010/main" val="2357254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p:cNvSpPr/>
          <p:nvPr userDrawn="1"/>
        </p:nvSpPr>
        <p:spPr>
          <a:xfrm>
            <a:off x="1" y="5334000"/>
            <a:ext cx="9143999" cy="15240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a:spLocks noGrp="1"/>
          </p:cNvSpPr>
          <p:nvPr>
            <p:ph type="ctrTitle"/>
          </p:nvPr>
        </p:nvSpPr>
        <p:spPr>
          <a:xfrm>
            <a:off x="228600" y="5334001"/>
            <a:ext cx="6248400" cy="1143000"/>
          </a:xfrm>
        </p:spPr>
        <p:txBody>
          <a:bodyPr anchor="b">
            <a:normAutofit/>
          </a:bodyPr>
          <a:lstStyle>
            <a:lvl1pPr algn="l">
              <a:defRPr sz="4000">
                <a:solidFill>
                  <a:schemeClr val="bg1"/>
                </a:solidFill>
              </a:defRPr>
            </a:lvl1pPr>
          </a:lstStyle>
          <a:p>
            <a:r>
              <a:rPr lang="en-US" dirty="0"/>
              <a:t>Click to edit Master 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1799" y="5638800"/>
            <a:ext cx="1983237" cy="609600"/>
          </a:xfrm>
          <a:prstGeom prst="rect">
            <a:avLst/>
          </a:prstGeom>
        </p:spPr>
      </p:pic>
      <p:sp>
        <p:nvSpPr>
          <p:cNvPr id="5" name="TextBox 4"/>
          <p:cNvSpPr txBox="1"/>
          <p:nvPr userDrawn="1"/>
        </p:nvSpPr>
        <p:spPr>
          <a:xfrm>
            <a:off x="8382000" y="6402288"/>
            <a:ext cx="533400" cy="307777"/>
          </a:xfrm>
          <a:prstGeom prst="rect">
            <a:avLst/>
          </a:prstGeom>
          <a:noFill/>
        </p:spPr>
        <p:txBody>
          <a:bodyPr wrap="square" rtlCol="0">
            <a:spAutoFit/>
          </a:bodyPr>
          <a:lstStyle/>
          <a:p>
            <a:fld id="{B7B7349B-BE5D-4BA1-853A-67AC1A7CCA23}" type="slidenum">
              <a:rPr lang="en-US" sz="1400" smtClean="0"/>
              <a:t>‹#›</a:t>
            </a:fld>
            <a:endParaRPr lang="en-US" sz="1400" dirty="0"/>
          </a:p>
        </p:txBody>
      </p:sp>
    </p:spTree>
    <p:extLst>
      <p:ext uri="{BB962C8B-B14F-4D97-AF65-F5344CB8AC3E}">
        <p14:creationId xmlns:p14="http://schemas.microsoft.com/office/powerpoint/2010/main" val="236133513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FF878C-ACC0-4119-A42D-F2D78DADDA99}" type="datetime1">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13702-4C34-4D23-BAF0-A63271FB2B78}" type="slidenum">
              <a:rPr lang="en-US" smtClean="0"/>
              <a:t>‹#›</a:t>
            </a:fld>
            <a:endParaRPr lang="en-US"/>
          </a:p>
        </p:txBody>
      </p:sp>
    </p:spTree>
    <p:extLst>
      <p:ext uri="{BB962C8B-B14F-4D97-AF65-F5344CB8AC3E}">
        <p14:creationId xmlns:p14="http://schemas.microsoft.com/office/powerpoint/2010/main" val="2159374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07FBDC-2722-4E34-A48A-D1C0B383414B}" type="datetime1">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13702-4C34-4D23-BAF0-A63271FB2B78}" type="slidenum">
              <a:rPr lang="en-US" smtClean="0"/>
              <a:t>‹#›</a:t>
            </a:fld>
            <a:endParaRPr lang="en-US"/>
          </a:p>
        </p:txBody>
      </p:sp>
    </p:spTree>
    <p:extLst>
      <p:ext uri="{BB962C8B-B14F-4D97-AF65-F5344CB8AC3E}">
        <p14:creationId xmlns:p14="http://schemas.microsoft.com/office/powerpoint/2010/main" val="952988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2876F2-8C33-4ED6-82E9-38E13FBE6806}" type="datetime1">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13702-4C34-4D23-BAF0-A63271FB2B78}" type="slidenum">
              <a:rPr lang="en-US" smtClean="0"/>
              <a:t>‹#›</a:t>
            </a:fld>
            <a:endParaRPr lang="en-US"/>
          </a:p>
        </p:txBody>
      </p:sp>
    </p:spTree>
    <p:extLst>
      <p:ext uri="{BB962C8B-B14F-4D97-AF65-F5344CB8AC3E}">
        <p14:creationId xmlns:p14="http://schemas.microsoft.com/office/powerpoint/2010/main" val="3151575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7E1445-46E9-4B79-B38F-2DA5C3EADC7E}" type="datetime1">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13702-4C34-4D23-BAF0-A63271FB2B78}" type="slidenum">
              <a:rPr lang="en-US" smtClean="0"/>
              <a:t>‹#›</a:t>
            </a:fld>
            <a:endParaRPr lang="en-US"/>
          </a:p>
        </p:txBody>
      </p:sp>
    </p:spTree>
    <p:extLst>
      <p:ext uri="{BB962C8B-B14F-4D97-AF65-F5344CB8AC3E}">
        <p14:creationId xmlns:p14="http://schemas.microsoft.com/office/powerpoint/2010/main" val="3640705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EC3DE5-6B10-417B-8A00-3EFB59AB0C46}" type="datetime1">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18AFB-0C37-461C-8E2C-7BDB5F9EA85E}" type="slidenum">
              <a:rPr lang="en-US" smtClean="0"/>
              <a:t>‹#›</a:t>
            </a:fld>
            <a:endParaRPr lang="en-US"/>
          </a:p>
        </p:txBody>
      </p:sp>
    </p:spTree>
    <p:extLst>
      <p:ext uri="{BB962C8B-B14F-4D97-AF65-F5344CB8AC3E}">
        <p14:creationId xmlns:p14="http://schemas.microsoft.com/office/powerpoint/2010/main" val="46435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06261-BA5C-43CC-BDE7-444AEB1CBA7D}" type="datetime1">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18AFB-0C37-461C-8E2C-7BDB5F9EA85E}" type="slidenum">
              <a:rPr lang="en-US" smtClean="0"/>
              <a:t>‹#›</a:t>
            </a:fld>
            <a:endParaRPr lang="en-US"/>
          </a:p>
        </p:txBody>
      </p:sp>
    </p:spTree>
    <p:extLst>
      <p:ext uri="{BB962C8B-B14F-4D97-AF65-F5344CB8AC3E}">
        <p14:creationId xmlns:p14="http://schemas.microsoft.com/office/powerpoint/2010/main" val="2440718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B54EA6-EA26-4F1C-AFAD-58B0C68663E2}" type="datetime1">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18AFB-0C37-461C-8E2C-7BDB5F9EA85E}" type="slidenum">
              <a:rPr lang="en-US" smtClean="0"/>
              <a:t>‹#›</a:t>
            </a:fld>
            <a:endParaRPr lang="en-US"/>
          </a:p>
        </p:txBody>
      </p:sp>
    </p:spTree>
    <p:extLst>
      <p:ext uri="{BB962C8B-B14F-4D97-AF65-F5344CB8AC3E}">
        <p14:creationId xmlns:p14="http://schemas.microsoft.com/office/powerpoint/2010/main" val="2570042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4847B-7DF2-4536-9ECB-587FE0CBCBBA}" type="datetime1">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18AFB-0C37-461C-8E2C-7BDB5F9EA85E}" type="slidenum">
              <a:rPr lang="en-US" smtClean="0"/>
              <a:t>‹#›</a:t>
            </a:fld>
            <a:endParaRPr lang="en-US"/>
          </a:p>
        </p:txBody>
      </p:sp>
    </p:spTree>
    <p:extLst>
      <p:ext uri="{BB962C8B-B14F-4D97-AF65-F5344CB8AC3E}">
        <p14:creationId xmlns:p14="http://schemas.microsoft.com/office/powerpoint/2010/main" val="1680509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4D68FD-F97F-493D-A859-1F3E7D5F02A8}" type="datetime1">
              <a:rPr lang="en-US" smtClean="0"/>
              <a:t>3/30/2017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D18AFB-0C37-461C-8E2C-7BDB5F9EA85E}" type="slidenum">
              <a:rPr lang="en-US" smtClean="0"/>
              <a:t>‹#›</a:t>
            </a:fld>
            <a:endParaRPr lang="en-US"/>
          </a:p>
        </p:txBody>
      </p:sp>
    </p:spTree>
    <p:extLst>
      <p:ext uri="{BB962C8B-B14F-4D97-AF65-F5344CB8AC3E}">
        <p14:creationId xmlns:p14="http://schemas.microsoft.com/office/powerpoint/2010/main" val="2482321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473475-2B00-43F9-87CB-A1FEF2F31C50}" type="datetime1">
              <a:rPr lang="en-US" smtClean="0"/>
              <a:t>3/30/2017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D18AFB-0C37-461C-8E2C-7BDB5F9EA85E}" type="slidenum">
              <a:rPr lang="en-US" smtClean="0"/>
              <a:t>‹#›</a:t>
            </a:fld>
            <a:endParaRPr lang="en-US"/>
          </a:p>
        </p:txBody>
      </p:sp>
    </p:spTree>
    <p:extLst>
      <p:ext uri="{BB962C8B-B14F-4D97-AF65-F5344CB8AC3E}">
        <p14:creationId xmlns:p14="http://schemas.microsoft.com/office/powerpoint/2010/main" val="569792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option 1">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0" cy="6858000"/>
          </a:xfrm>
          <a:prstGeom prst="rect">
            <a:avLst/>
          </a:prstGeom>
        </p:spPr>
      </p:pic>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015208" y="-7774"/>
            <a:ext cx="6144996" cy="6865774"/>
          </a:xfrm>
          <a:prstGeom prst="rect">
            <a:avLst/>
          </a:prstGeom>
        </p:spPr>
      </p:pic>
      <p:sp>
        <p:nvSpPr>
          <p:cNvPr id="2" name="Title 1"/>
          <p:cNvSpPr>
            <a:spLocks noGrp="1"/>
          </p:cNvSpPr>
          <p:nvPr>
            <p:ph type="ctrTitle" hasCustomPrompt="1"/>
          </p:nvPr>
        </p:nvSpPr>
        <p:spPr>
          <a:xfrm>
            <a:off x="525780" y="2466767"/>
            <a:ext cx="5597228" cy="2387600"/>
          </a:xfrm>
        </p:spPr>
        <p:txBody>
          <a:bodyPr anchor="b">
            <a:noAutofit/>
          </a:bodyPr>
          <a:lstStyle>
            <a:lvl1pPr algn="l">
              <a:defRPr sz="4500" b="1">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525780" y="4950619"/>
            <a:ext cx="3817620" cy="680160"/>
          </a:xfrm>
        </p:spPr>
        <p:txBody>
          <a:bodyPr>
            <a:noAutofit/>
          </a:bodyPr>
          <a:lstStyle>
            <a:lvl1pPr marL="0" indent="0" algn="l">
              <a:buNone/>
              <a:defRPr sz="1800">
                <a:solidFill>
                  <a:srgbClr val="F3B92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cxnSp>
        <p:nvCxnSpPr>
          <p:cNvPr id="16" name="Straight Connector 15"/>
          <p:cNvCxnSpPr/>
          <p:nvPr userDrawn="1"/>
        </p:nvCxnSpPr>
        <p:spPr>
          <a:xfrm>
            <a:off x="797033" y="6352526"/>
            <a:ext cx="0" cy="365125"/>
          </a:xfrm>
          <a:prstGeom prst="line">
            <a:avLst/>
          </a:prstGeom>
          <a:ln>
            <a:solidFill>
              <a:srgbClr val="0678D5"/>
            </a:solidFill>
          </a:ln>
        </p:spPr>
        <p:style>
          <a:lnRef idx="1">
            <a:schemeClr val="accent1"/>
          </a:lnRef>
          <a:fillRef idx="0">
            <a:schemeClr val="accent1"/>
          </a:fillRef>
          <a:effectRef idx="0">
            <a:schemeClr val="accent1"/>
          </a:effectRef>
          <a:fontRef idx="minor">
            <a:schemeClr val="tx1"/>
          </a:fontRef>
        </p:style>
      </p:cxnSp>
      <p:sp>
        <p:nvSpPr>
          <p:cNvPr id="17" name="Footer Placeholder 9"/>
          <p:cNvSpPr txBox="1">
            <a:spLocks/>
          </p:cNvSpPr>
          <p:nvPr userDrawn="1"/>
        </p:nvSpPr>
        <p:spPr>
          <a:xfrm>
            <a:off x="874503" y="6350580"/>
            <a:ext cx="3086100" cy="365125"/>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rgbClr val="8D8D94"/>
                </a:solidFill>
              </a:rPr>
              <a:t>© 2017 HUB International Limited.</a:t>
            </a:r>
          </a:p>
        </p:txBody>
      </p:sp>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8347" y="-3305"/>
            <a:ext cx="2057400" cy="1458884"/>
          </a:xfrm>
          <a:prstGeom prst="rect">
            <a:avLst/>
          </a:prstGeom>
        </p:spPr>
      </p:pic>
      <p:sp>
        <p:nvSpPr>
          <p:cNvPr id="4" name="Date Placeholder 3"/>
          <p:cNvSpPr>
            <a:spLocks noGrp="1"/>
          </p:cNvSpPr>
          <p:nvPr>
            <p:ph type="dt" sz="half" idx="10"/>
          </p:nvPr>
        </p:nvSpPr>
        <p:spPr/>
        <p:txBody>
          <a:bodyPr/>
          <a:lstStyle/>
          <a:p>
            <a:fld id="{8AECE717-8E0D-1947-9DC8-E1A473813FE0}" type="datetimeFigureOut">
              <a:rPr lang="en-US" smtClean="0"/>
              <a:t>3/30/2017</a:t>
            </a:fld>
            <a:endParaRPr lang="en-US" dirty="0"/>
          </a:p>
        </p:txBody>
      </p:sp>
    </p:spTree>
    <p:extLst>
      <p:ext uri="{BB962C8B-B14F-4D97-AF65-F5344CB8AC3E}">
        <p14:creationId xmlns:p14="http://schemas.microsoft.com/office/powerpoint/2010/main" val="1518518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C2254-D305-446D-AC7C-FF5C039E8885}" type="datetime1">
              <a:rPr lang="en-US" smtClean="0"/>
              <a:t>3/30/2017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D18AFB-0C37-461C-8E2C-7BDB5F9EA85E}" type="slidenum">
              <a:rPr lang="en-US" smtClean="0"/>
              <a:t>‹#›</a:t>
            </a:fld>
            <a:endParaRPr lang="en-US"/>
          </a:p>
        </p:txBody>
      </p:sp>
    </p:spTree>
    <p:extLst>
      <p:ext uri="{BB962C8B-B14F-4D97-AF65-F5344CB8AC3E}">
        <p14:creationId xmlns:p14="http://schemas.microsoft.com/office/powerpoint/2010/main" val="2138648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205736-E04D-4AF3-8FAD-9E73A3A93816}" type="datetime1">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18AFB-0C37-461C-8E2C-7BDB5F9EA85E}" type="slidenum">
              <a:rPr lang="en-US" smtClean="0"/>
              <a:t>‹#›</a:t>
            </a:fld>
            <a:endParaRPr lang="en-US"/>
          </a:p>
        </p:txBody>
      </p:sp>
    </p:spTree>
    <p:extLst>
      <p:ext uri="{BB962C8B-B14F-4D97-AF65-F5344CB8AC3E}">
        <p14:creationId xmlns:p14="http://schemas.microsoft.com/office/powerpoint/2010/main" val="4263561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A9BEEC-9878-4291-A70A-6DAF5463D6C6}" type="datetime1">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18AFB-0C37-461C-8E2C-7BDB5F9EA85E}" type="slidenum">
              <a:rPr lang="en-US" smtClean="0"/>
              <a:t>‹#›</a:t>
            </a:fld>
            <a:endParaRPr lang="en-US"/>
          </a:p>
        </p:txBody>
      </p:sp>
    </p:spTree>
    <p:extLst>
      <p:ext uri="{BB962C8B-B14F-4D97-AF65-F5344CB8AC3E}">
        <p14:creationId xmlns:p14="http://schemas.microsoft.com/office/powerpoint/2010/main" val="3273360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0804CC-4C26-4DC8-80B5-759360F67399}" type="datetime1">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18AFB-0C37-461C-8E2C-7BDB5F9EA85E}" type="slidenum">
              <a:rPr lang="en-US" smtClean="0"/>
              <a:t>‹#›</a:t>
            </a:fld>
            <a:endParaRPr lang="en-US"/>
          </a:p>
        </p:txBody>
      </p:sp>
    </p:spTree>
    <p:extLst>
      <p:ext uri="{BB962C8B-B14F-4D97-AF65-F5344CB8AC3E}">
        <p14:creationId xmlns:p14="http://schemas.microsoft.com/office/powerpoint/2010/main" val="3921613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46FEF1-828D-4825-B5D4-CF69A2F5F318}" type="datetime1">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18AFB-0C37-461C-8E2C-7BDB5F9EA85E}" type="slidenum">
              <a:rPr lang="en-US" smtClean="0"/>
              <a:t>‹#›</a:t>
            </a:fld>
            <a:endParaRPr lang="en-US"/>
          </a:p>
        </p:txBody>
      </p:sp>
    </p:spTree>
    <p:extLst>
      <p:ext uri="{BB962C8B-B14F-4D97-AF65-F5344CB8AC3E}">
        <p14:creationId xmlns:p14="http://schemas.microsoft.com/office/powerpoint/2010/main" val="1717554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alitiesTitle and Content">
    <p:spTree>
      <p:nvGrpSpPr>
        <p:cNvPr id="1" name=""/>
        <p:cNvGrpSpPr/>
        <p:nvPr/>
      </p:nvGrpSpPr>
      <p:grpSpPr>
        <a:xfrm>
          <a:off x="0" y="0"/>
          <a:ext cx="0" cy="0"/>
          <a:chOff x="0" y="0"/>
          <a:chExt cx="0" cy="0"/>
        </a:xfrm>
      </p:grpSpPr>
      <p:sp>
        <p:nvSpPr>
          <p:cNvPr id="3" name="TextBox 2"/>
          <p:cNvSpPr txBox="1"/>
          <p:nvPr userDrawn="1"/>
        </p:nvSpPr>
        <p:spPr>
          <a:xfrm>
            <a:off x="8560407" y="6501380"/>
            <a:ext cx="248786" cy="230832"/>
          </a:xfrm>
          <a:prstGeom prst="rect">
            <a:avLst/>
          </a:prstGeom>
        </p:spPr>
        <p:txBody>
          <a:bodyPr vert="horz" lIns="0" tIns="0" rIns="0" bIns="0" rtlCol="0" anchor="b" anchorCtr="0"/>
          <a:lstStyle>
            <a:defPPr>
              <a:defRPr lang="en-US"/>
            </a:defPPr>
            <a:lvl1pPr algn="r" fontAlgn="base">
              <a:spcBef>
                <a:spcPct val="0"/>
              </a:spcBef>
              <a:spcAft>
                <a:spcPct val="0"/>
              </a:spcAft>
              <a:defRPr kumimoji="0" lang="en-US" sz="900" b="0" i="0" u="none" strike="noStrike" cap="none" spc="0" normalizeH="0" baseline="0" smtClean="0">
                <a:ln>
                  <a:noFill/>
                </a:ln>
                <a:solidFill>
                  <a:srgbClr val="000000"/>
                </a:solidFill>
                <a:effectLst/>
                <a:uLnTx/>
                <a:uFillTx/>
                <a:latin typeface="Arial" charset="0"/>
                <a:ea typeface="ＭＳ Ｐゴシック" charset="0"/>
                <a:cs typeface="ＭＳ Ｐゴシック" charset="0"/>
              </a:defRPr>
            </a:lvl1pPr>
          </a:lstStyle>
          <a:p>
            <a:pPr lvl="0"/>
            <a:r>
              <a:rPr lang="en-US" dirty="0"/>
              <a:t>4</a:t>
            </a:r>
          </a:p>
        </p:txBody>
      </p:sp>
    </p:spTree>
    <p:extLst>
      <p:ext uri="{BB962C8B-B14F-4D97-AF65-F5344CB8AC3E}">
        <p14:creationId xmlns:p14="http://schemas.microsoft.com/office/powerpoint/2010/main" val="36839153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alitiesTitle and Content">
    <p:spTree>
      <p:nvGrpSpPr>
        <p:cNvPr id="1" name=""/>
        <p:cNvGrpSpPr/>
        <p:nvPr/>
      </p:nvGrpSpPr>
      <p:grpSpPr>
        <a:xfrm>
          <a:off x="0" y="0"/>
          <a:ext cx="0" cy="0"/>
          <a:chOff x="0" y="0"/>
          <a:chExt cx="0" cy="0"/>
        </a:xfrm>
      </p:grpSpPr>
      <p:sp>
        <p:nvSpPr>
          <p:cNvPr id="3" name="TextBox 2"/>
          <p:cNvSpPr txBox="1"/>
          <p:nvPr userDrawn="1"/>
        </p:nvSpPr>
        <p:spPr>
          <a:xfrm>
            <a:off x="8560407" y="6501380"/>
            <a:ext cx="248786" cy="230832"/>
          </a:xfrm>
          <a:prstGeom prst="rect">
            <a:avLst/>
          </a:prstGeom>
        </p:spPr>
        <p:txBody>
          <a:bodyPr vert="horz" lIns="0" tIns="0" rIns="0" bIns="0" rtlCol="0" anchor="b" anchorCtr="0"/>
          <a:lstStyle>
            <a:defPPr>
              <a:defRPr lang="en-US"/>
            </a:defPPr>
            <a:lvl1pPr algn="r" fontAlgn="base">
              <a:spcBef>
                <a:spcPct val="0"/>
              </a:spcBef>
              <a:spcAft>
                <a:spcPct val="0"/>
              </a:spcAft>
              <a:defRPr kumimoji="0" lang="en-US" sz="900" b="0" i="0" u="none" strike="noStrike" cap="none" spc="0" normalizeH="0" baseline="0" smtClean="0">
                <a:ln>
                  <a:noFill/>
                </a:ln>
                <a:solidFill>
                  <a:srgbClr val="000000"/>
                </a:solidFill>
                <a:effectLst/>
                <a:uLnTx/>
                <a:uFillTx/>
                <a:latin typeface="Arial" charset="0"/>
                <a:ea typeface="ＭＳ Ｐゴシック" charset="0"/>
                <a:cs typeface="ＭＳ Ｐゴシック" charset="0"/>
              </a:defRPr>
            </a:lvl1pPr>
          </a:lstStyle>
          <a:p>
            <a:pPr lvl="0"/>
            <a:r>
              <a:rPr lang="en-US" dirty="0"/>
              <a:t>2</a:t>
            </a:r>
          </a:p>
        </p:txBody>
      </p:sp>
    </p:spTree>
    <p:extLst>
      <p:ext uri="{BB962C8B-B14F-4D97-AF65-F5344CB8AC3E}">
        <p14:creationId xmlns:p14="http://schemas.microsoft.com/office/powerpoint/2010/main" val="3601016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Arial" pitchFamily="34" charset="0"/>
              </a:defRPr>
            </a:lvl1pPr>
          </a:lstStyle>
          <a:p>
            <a:fld id="{95F978EF-861F-4A60-873F-06F760ED276C}" type="slidenum">
              <a:rPr lang="en-US" smtClean="0"/>
              <a:pPr/>
              <a:t>‹#›</a:t>
            </a:fld>
            <a:endParaRPr lang="en-US"/>
          </a:p>
        </p:txBody>
      </p:sp>
    </p:spTree>
    <p:extLst>
      <p:ext uri="{BB962C8B-B14F-4D97-AF65-F5344CB8AC3E}">
        <p14:creationId xmlns:p14="http://schemas.microsoft.com/office/powerpoint/2010/main" val="1710131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alitiesTitle and Content">
    <p:spTree>
      <p:nvGrpSpPr>
        <p:cNvPr id="1" name=""/>
        <p:cNvGrpSpPr/>
        <p:nvPr/>
      </p:nvGrpSpPr>
      <p:grpSpPr>
        <a:xfrm>
          <a:off x="0" y="0"/>
          <a:ext cx="0" cy="0"/>
          <a:chOff x="0" y="0"/>
          <a:chExt cx="0" cy="0"/>
        </a:xfrm>
      </p:grpSpPr>
      <p:sp>
        <p:nvSpPr>
          <p:cNvPr id="3" name="TextBox 2"/>
          <p:cNvSpPr txBox="1"/>
          <p:nvPr userDrawn="1"/>
        </p:nvSpPr>
        <p:spPr>
          <a:xfrm>
            <a:off x="8560407" y="6501380"/>
            <a:ext cx="248786" cy="230832"/>
          </a:xfrm>
          <a:prstGeom prst="rect">
            <a:avLst/>
          </a:prstGeom>
        </p:spPr>
        <p:txBody>
          <a:bodyPr vert="horz" lIns="0" tIns="0" rIns="0" bIns="0" rtlCol="0" anchor="b" anchorCtr="0"/>
          <a:lstStyle>
            <a:defPPr>
              <a:defRPr lang="en-US"/>
            </a:defPPr>
            <a:lvl1pPr algn="r" fontAlgn="base">
              <a:spcBef>
                <a:spcPct val="0"/>
              </a:spcBef>
              <a:spcAft>
                <a:spcPct val="0"/>
              </a:spcAft>
              <a:defRPr kumimoji="0" lang="en-US" sz="900" b="0" i="0" u="none" strike="noStrike" cap="none" spc="0" normalizeH="0" baseline="0" smtClean="0">
                <a:ln>
                  <a:noFill/>
                </a:ln>
                <a:solidFill>
                  <a:srgbClr val="000000"/>
                </a:solidFill>
                <a:effectLst/>
                <a:uLnTx/>
                <a:uFillTx/>
                <a:latin typeface="Arial" charset="0"/>
                <a:ea typeface="ＭＳ Ｐゴシック" charset="0"/>
                <a:cs typeface="ＭＳ Ｐゴシック" charset="0"/>
              </a:defRPr>
            </a:lvl1pPr>
          </a:lstStyle>
          <a:p>
            <a:pPr lvl="0"/>
            <a:r>
              <a:rPr lang="en-US" dirty="0"/>
              <a:t>6</a:t>
            </a:r>
          </a:p>
        </p:txBody>
      </p:sp>
    </p:spTree>
    <p:extLst>
      <p:ext uri="{BB962C8B-B14F-4D97-AF65-F5344CB8AC3E}">
        <p14:creationId xmlns:p14="http://schemas.microsoft.com/office/powerpoint/2010/main" val="15213779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TextBox 3"/>
          <p:cNvSpPr txBox="1"/>
          <p:nvPr userDrawn="1"/>
        </p:nvSpPr>
        <p:spPr>
          <a:xfrm>
            <a:off x="245806" y="276763"/>
            <a:ext cx="5419156" cy="759182"/>
          </a:xfrm>
          <a:prstGeom prst="rect">
            <a:avLst/>
          </a:prstGeom>
          <a:noFill/>
        </p:spPr>
        <p:txBody>
          <a:bodyPr wrap="square" rtlCol="0">
            <a:spAutoFit/>
          </a:bodyPr>
          <a:lstStyle/>
          <a:p>
            <a:pPr marL="0" marR="0" lvl="0" indent="0" algn="l" defTabSz="914400" rtl="0" eaLnBrk="1" fontAlgn="base" latinLnBrk="0" hangingPunct="1">
              <a:lnSpc>
                <a:spcPts val="2600"/>
              </a:lnSpc>
              <a:spcBef>
                <a:spcPct val="0"/>
              </a:spcBef>
              <a:spcAft>
                <a:spcPts val="300"/>
              </a:spcAft>
              <a:buClrTx/>
              <a:buSzTx/>
              <a:buFontTx/>
              <a:buNone/>
              <a:tabLst/>
              <a:defRPr/>
            </a:pPr>
            <a:r>
              <a:rPr kumimoji="1" lang="en-US" sz="2400" b="1" i="0" u="none" strike="noStrike" kern="1200" cap="none" spc="0" normalizeH="0" baseline="0" noProof="0" dirty="0">
                <a:ln>
                  <a:noFill/>
                </a:ln>
                <a:solidFill>
                  <a:srgbClr val="005598"/>
                </a:solidFill>
                <a:effectLst/>
                <a:uLnTx/>
                <a:uFillTx/>
                <a:latin typeface="+mn-lt"/>
                <a:ea typeface="+mn-ea"/>
                <a:cs typeface="+mn-cs"/>
              </a:rPr>
              <a:t>You Are Not Rich Enough to Retire on CDs Alone</a:t>
            </a:r>
          </a:p>
        </p:txBody>
      </p:sp>
      <p:sp>
        <p:nvSpPr>
          <p:cNvPr id="5" name="TextBox 4"/>
          <p:cNvSpPr txBox="1"/>
          <p:nvPr userDrawn="1"/>
        </p:nvSpPr>
        <p:spPr>
          <a:xfrm>
            <a:off x="8559415" y="6501380"/>
            <a:ext cx="248786" cy="230832"/>
          </a:xfrm>
          <a:prstGeom prst="rect">
            <a:avLst/>
          </a:prstGeom>
        </p:spPr>
        <p:txBody>
          <a:bodyPr vert="horz" lIns="0" tIns="0" rIns="0" bIns="0" rtlCol="0" anchor="b" anchorCtr="0"/>
          <a:lstStyle>
            <a:defPPr>
              <a:defRPr lang="en-US"/>
            </a:defPPr>
            <a:lvl1pPr algn="r" fontAlgn="base">
              <a:spcBef>
                <a:spcPct val="0"/>
              </a:spcBef>
              <a:spcAft>
                <a:spcPct val="0"/>
              </a:spcAft>
              <a:defRPr kumimoji="0" lang="en-US" sz="900" b="0" i="0" u="none" strike="noStrike" cap="none" spc="0" normalizeH="0" baseline="0" smtClean="0">
                <a:ln>
                  <a:noFill/>
                </a:ln>
                <a:solidFill>
                  <a:srgbClr val="000000"/>
                </a:solidFill>
                <a:effectLst/>
                <a:uLnTx/>
                <a:uFillTx/>
                <a:latin typeface="Arial" charset="0"/>
                <a:ea typeface="ＭＳ Ｐゴシック" charset="0"/>
                <a:cs typeface="ＭＳ Ｐゴシック" charset="0"/>
              </a:defRPr>
            </a:lvl1pPr>
          </a:lstStyle>
          <a:p>
            <a:pPr lvl="0"/>
            <a:r>
              <a:rPr lang="en-US" dirty="0"/>
              <a:t>16</a:t>
            </a:r>
          </a:p>
        </p:txBody>
      </p:sp>
    </p:spTree>
    <p:extLst>
      <p:ext uri="{BB962C8B-B14F-4D97-AF65-F5344CB8AC3E}">
        <p14:creationId xmlns:p14="http://schemas.microsoft.com/office/powerpoint/2010/main" val="266180489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4892EB-5EA7-4E0B-BE31-922EF8A96DC2}" type="datetime1">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13702-4C34-4D23-BAF0-A63271FB2B78}" type="slidenum">
              <a:rPr lang="en-US" smtClean="0"/>
              <a:t>‹#›</a:t>
            </a:fld>
            <a:endParaRPr lang="en-US"/>
          </a:p>
        </p:txBody>
      </p:sp>
    </p:spTree>
    <p:extLst>
      <p:ext uri="{BB962C8B-B14F-4D97-AF65-F5344CB8AC3E}">
        <p14:creationId xmlns:p14="http://schemas.microsoft.com/office/powerpoint/2010/main" val="40623907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018" y="1308676"/>
            <a:ext cx="8229600" cy="12731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227736" y="242771"/>
            <a:ext cx="4371710" cy="461665"/>
          </a:xfrm>
          <a:prstGeom prst="rect">
            <a:avLst/>
          </a:prstGeom>
        </p:spPr>
        <p:txBody>
          <a:bodyPr vert="horz" lIns="91440" tIns="45720" rIns="91440" bIns="45720" rtlCol="0" anchor="ctr">
            <a:normAutofit/>
          </a:bodyPr>
          <a:lstStyle/>
          <a:p>
            <a:pPr lvl="0" eaLnBrk="0" fontAlgn="base" hangingPunct="0">
              <a:spcBef>
                <a:spcPct val="0"/>
              </a:spcBef>
              <a:spcAft>
                <a:spcPct val="0"/>
              </a:spcAft>
            </a:pPr>
            <a:r>
              <a:rPr kumimoji="1" lang="en-US" sz="2400" b="1" dirty="0">
                <a:solidFill>
                  <a:srgbClr val="005598"/>
                </a:solidFill>
                <a:latin typeface="+mj-lt"/>
                <a:ea typeface="Geneva" pitchFamily="80" charset="-128"/>
                <a:cs typeface="Geneva" pitchFamily="80" charset="-128"/>
              </a:rPr>
              <a:t>Retirement Income Pop Quiz</a:t>
            </a:r>
          </a:p>
        </p:txBody>
      </p:sp>
      <p:sp>
        <p:nvSpPr>
          <p:cNvPr id="5" name="TextBox 4"/>
          <p:cNvSpPr txBox="1"/>
          <p:nvPr userDrawn="1"/>
        </p:nvSpPr>
        <p:spPr>
          <a:xfrm>
            <a:off x="8571294" y="6497751"/>
            <a:ext cx="248786" cy="230832"/>
          </a:xfrm>
          <a:prstGeom prst="rect">
            <a:avLst/>
          </a:prstGeom>
        </p:spPr>
        <p:txBody>
          <a:bodyPr vert="horz" lIns="0" tIns="0" rIns="0" bIns="0" rtlCol="0" anchor="b" anchorCtr="0"/>
          <a:lstStyle>
            <a:defPPr>
              <a:defRPr lang="en-US"/>
            </a:defPPr>
            <a:lvl1pPr algn="r" fontAlgn="base">
              <a:spcBef>
                <a:spcPct val="0"/>
              </a:spcBef>
              <a:spcAft>
                <a:spcPct val="0"/>
              </a:spcAft>
              <a:defRPr kumimoji="0" lang="en-US" sz="900" b="0" i="0" u="none" strike="noStrike" cap="none" spc="0" normalizeH="0" baseline="0" smtClean="0">
                <a:ln>
                  <a:noFill/>
                </a:ln>
                <a:solidFill>
                  <a:srgbClr val="000000"/>
                </a:solidFill>
                <a:effectLst/>
                <a:uLnTx/>
                <a:uFillTx/>
                <a:latin typeface="Arial" charset="0"/>
                <a:ea typeface="ＭＳ Ｐゴシック" charset="0"/>
                <a:cs typeface="ＭＳ Ｐゴシック" charset="0"/>
              </a:defRPr>
            </a:lvl1pPr>
          </a:lstStyle>
          <a:p>
            <a:pPr lvl="0"/>
            <a:r>
              <a:rPr lang="en-US" dirty="0"/>
              <a:t>63</a:t>
            </a:r>
          </a:p>
        </p:txBody>
      </p:sp>
      <p:sp>
        <p:nvSpPr>
          <p:cNvPr id="6" name="Text Box 48"/>
          <p:cNvSpPr txBox="1">
            <a:spLocks noChangeArrowheads="1"/>
          </p:cNvSpPr>
          <p:nvPr userDrawn="1"/>
        </p:nvSpPr>
        <p:spPr bwMode="gray">
          <a:xfrm>
            <a:off x="163515" y="6372590"/>
            <a:ext cx="6390775" cy="39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985" tIns="40991" rIns="81985" bIns="40991" anchor="b">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00" dirty="0">
                <a:latin typeface="Arial Narrow" pitchFamily="34" charset="0"/>
                <a:ea typeface="ヒラギノ角ゴ Pro W3" pitchFamily="37" charset="-128"/>
              </a:rPr>
              <a:t>1. Money Market Account yield as of 3/31/15 was 0.02%. Source: </a:t>
            </a:r>
            <a:r>
              <a:rPr lang="en-US" sz="1000" dirty="0" err="1">
                <a:latin typeface="Arial Narrow" pitchFamily="34" charset="0"/>
                <a:ea typeface="ヒラギノ角ゴ Pro W3" pitchFamily="37" charset="-128"/>
              </a:rPr>
              <a:t>BanxQuote</a:t>
            </a:r>
            <a:r>
              <a:rPr lang="en-US" sz="1000" dirty="0">
                <a:latin typeface="Arial Narrow" pitchFamily="34" charset="0"/>
                <a:ea typeface="ヒラギノ角ゴ Pro W3" pitchFamily="37" charset="-128"/>
              </a:rPr>
              <a:t>. Copyright © 2015</a:t>
            </a:r>
            <a:r>
              <a:rPr lang="en-US" sz="1000" baseline="0" dirty="0">
                <a:latin typeface="Arial Narrow" pitchFamily="34" charset="0"/>
                <a:ea typeface="ヒラギノ角ゴ Pro W3" pitchFamily="37" charset="-128"/>
              </a:rPr>
              <a:t> </a:t>
            </a:r>
            <a:r>
              <a:rPr lang="en-US" sz="1000" dirty="0" err="1">
                <a:latin typeface="Arial Narrow" pitchFamily="34" charset="0"/>
                <a:ea typeface="ヒラギノ角ゴ Pro W3" pitchFamily="37" charset="-128"/>
              </a:rPr>
              <a:t>BanxCorp</a:t>
            </a:r>
            <a:r>
              <a:rPr lang="en-US" sz="1000" dirty="0">
                <a:latin typeface="Arial Narrow" pitchFamily="34" charset="0"/>
                <a:ea typeface="ヒラギノ角ゴ Pro W3" pitchFamily="37" charset="-128"/>
              </a:rPr>
              <a:t>. All rights reserved. </a:t>
            </a:r>
            <a:r>
              <a:rPr lang="en-US" sz="1000" dirty="0" err="1">
                <a:latin typeface="Arial Narrow" pitchFamily="34" charset="0"/>
                <a:ea typeface="ヒラギノ角ゴ Pro W3" pitchFamily="37" charset="-128"/>
              </a:rPr>
              <a:t>BanxQuote</a:t>
            </a:r>
            <a:r>
              <a:rPr lang="en-US" sz="1000" baseline="30000" dirty="0">
                <a:latin typeface="Arial Narrow" pitchFamily="34" charset="0"/>
                <a:ea typeface="ヒラギノ角ゴ Pro W3" pitchFamily="37" charset="-128"/>
              </a:rPr>
              <a:t>®</a:t>
            </a:r>
            <a:r>
              <a:rPr lang="en-US" sz="1000" dirty="0">
                <a:latin typeface="Arial Narrow" pitchFamily="34" charset="0"/>
                <a:ea typeface="ヒラギノ角ゴ Pro W3" pitchFamily="37" charset="-128"/>
              </a:rPr>
              <a:t> is a registered trademark and </a:t>
            </a:r>
            <a:r>
              <a:rPr lang="en-US" sz="1000" dirty="0" err="1">
                <a:latin typeface="Arial Narrow" pitchFamily="34" charset="0"/>
                <a:ea typeface="ヒラギノ角ゴ Pro W3" pitchFamily="37" charset="-128"/>
              </a:rPr>
              <a:t>servicemark</a:t>
            </a:r>
            <a:r>
              <a:rPr lang="en-US" sz="1000" dirty="0">
                <a:latin typeface="Arial Narrow" pitchFamily="34" charset="0"/>
                <a:ea typeface="ヒラギノ角ゴ Pro W3" pitchFamily="37" charset="-128"/>
              </a:rPr>
              <a:t> of </a:t>
            </a:r>
            <a:r>
              <a:rPr lang="en-US" sz="1000" dirty="0" err="1">
                <a:latin typeface="Arial Narrow" pitchFamily="34" charset="0"/>
                <a:ea typeface="ヒラギノ角ゴ Pro W3" pitchFamily="37" charset="-128"/>
              </a:rPr>
              <a:t>BanxCorp</a:t>
            </a:r>
            <a:r>
              <a:rPr lang="en-US" sz="1000" dirty="0">
                <a:latin typeface="Arial Narrow" pitchFamily="34" charset="0"/>
                <a:ea typeface="ヒラギノ角ゴ Pro W3" pitchFamily="37" charset="-128"/>
              </a:rPr>
              <a:t>.</a:t>
            </a:r>
          </a:p>
        </p:txBody>
      </p:sp>
    </p:spTree>
    <p:extLst>
      <p:ext uri="{BB962C8B-B14F-4D97-AF65-F5344CB8AC3E}">
        <p14:creationId xmlns:p14="http://schemas.microsoft.com/office/powerpoint/2010/main" val="17987179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018" y="1308676"/>
            <a:ext cx="8229600" cy="12731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227736" y="242771"/>
            <a:ext cx="4371710" cy="461665"/>
          </a:xfrm>
          <a:prstGeom prst="rect">
            <a:avLst/>
          </a:prstGeom>
        </p:spPr>
        <p:txBody>
          <a:bodyPr vert="horz" lIns="91440" tIns="45720" rIns="91440" bIns="45720" rtlCol="0" anchor="ctr">
            <a:normAutofit/>
          </a:bodyPr>
          <a:lstStyle/>
          <a:p>
            <a:pPr lvl="0" eaLnBrk="0" fontAlgn="base" hangingPunct="0">
              <a:spcBef>
                <a:spcPct val="0"/>
              </a:spcBef>
              <a:spcAft>
                <a:spcPct val="0"/>
              </a:spcAft>
            </a:pPr>
            <a:r>
              <a:rPr kumimoji="1" lang="en-US" sz="2400" b="1" dirty="0">
                <a:solidFill>
                  <a:srgbClr val="005598"/>
                </a:solidFill>
                <a:latin typeface="+mj-lt"/>
                <a:ea typeface="Geneva" pitchFamily="80" charset="-128"/>
                <a:cs typeface="Geneva" pitchFamily="80" charset="-128"/>
              </a:rPr>
              <a:t>Retirement Income Pop Quiz</a:t>
            </a:r>
          </a:p>
        </p:txBody>
      </p:sp>
      <p:sp>
        <p:nvSpPr>
          <p:cNvPr id="5" name="TextBox 4"/>
          <p:cNvSpPr txBox="1"/>
          <p:nvPr userDrawn="1"/>
        </p:nvSpPr>
        <p:spPr>
          <a:xfrm>
            <a:off x="8571294" y="6497751"/>
            <a:ext cx="248786" cy="230832"/>
          </a:xfrm>
          <a:prstGeom prst="rect">
            <a:avLst/>
          </a:prstGeom>
        </p:spPr>
        <p:txBody>
          <a:bodyPr vert="horz" lIns="0" tIns="0" rIns="0" bIns="0" rtlCol="0" anchor="b" anchorCtr="0"/>
          <a:lstStyle>
            <a:defPPr>
              <a:defRPr lang="en-US"/>
            </a:defPPr>
            <a:lvl1pPr algn="r" fontAlgn="base">
              <a:spcBef>
                <a:spcPct val="0"/>
              </a:spcBef>
              <a:spcAft>
                <a:spcPct val="0"/>
              </a:spcAft>
              <a:defRPr kumimoji="0" lang="en-US" sz="900" b="0" i="0" u="none" strike="noStrike" cap="none" spc="0" normalizeH="0" baseline="0" smtClean="0">
                <a:ln>
                  <a:noFill/>
                </a:ln>
                <a:solidFill>
                  <a:srgbClr val="000000"/>
                </a:solidFill>
                <a:effectLst/>
                <a:uLnTx/>
                <a:uFillTx/>
                <a:latin typeface="Arial" charset="0"/>
                <a:ea typeface="ＭＳ Ｐゴシック" charset="0"/>
                <a:cs typeface="ＭＳ Ｐゴシック" charset="0"/>
              </a:defRPr>
            </a:lvl1pPr>
          </a:lstStyle>
          <a:p>
            <a:pPr lvl="0"/>
            <a:r>
              <a:rPr lang="en-US" dirty="0"/>
              <a:t>64</a:t>
            </a:r>
          </a:p>
        </p:txBody>
      </p:sp>
    </p:spTree>
    <p:extLst>
      <p:ext uri="{BB962C8B-B14F-4D97-AF65-F5344CB8AC3E}">
        <p14:creationId xmlns:p14="http://schemas.microsoft.com/office/powerpoint/2010/main" val="1980593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018" y="1308676"/>
            <a:ext cx="8229600" cy="12731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227736" y="240250"/>
            <a:ext cx="4371710" cy="461665"/>
          </a:xfrm>
          <a:prstGeom prst="rect">
            <a:avLst/>
          </a:prstGeom>
        </p:spPr>
        <p:txBody>
          <a:bodyPr vert="horz" lIns="91440" tIns="45720" rIns="91440" bIns="45720" rtlCol="0" anchor="ctr">
            <a:normAutofit/>
          </a:bodyPr>
          <a:lstStyle/>
          <a:p>
            <a:pPr lvl="0" eaLnBrk="0" fontAlgn="base" hangingPunct="0">
              <a:spcBef>
                <a:spcPct val="0"/>
              </a:spcBef>
              <a:spcAft>
                <a:spcPct val="0"/>
              </a:spcAft>
            </a:pPr>
            <a:r>
              <a:rPr kumimoji="1" lang="en-US" sz="2400" b="1" dirty="0">
                <a:solidFill>
                  <a:srgbClr val="005598"/>
                </a:solidFill>
                <a:latin typeface="+mj-lt"/>
                <a:ea typeface="Geneva" pitchFamily="80" charset="-128"/>
                <a:cs typeface="Geneva" pitchFamily="80" charset="-128"/>
              </a:rPr>
              <a:t>Retirement Income Pop Quiz</a:t>
            </a:r>
          </a:p>
        </p:txBody>
      </p:sp>
      <p:sp>
        <p:nvSpPr>
          <p:cNvPr id="5" name="TextBox 4"/>
          <p:cNvSpPr txBox="1"/>
          <p:nvPr userDrawn="1"/>
        </p:nvSpPr>
        <p:spPr>
          <a:xfrm>
            <a:off x="8571294" y="6497751"/>
            <a:ext cx="248786" cy="230832"/>
          </a:xfrm>
          <a:prstGeom prst="rect">
            <a:avLst/>
          </a:prstGeom>
        </p:spPr>
        <p:txBody>
          <a:bodyPr vert="horz" lIns="0" tIns="0" rIns="0" bIns="0" rtlCol="0" anchor="b" anchorCtr="0"/>
          <a:lstStyle>
            <a:defPPr>
              <a:defRPr lang="en-US"/>
            </a:defPPr>
            <a:lvl1pPr algn="r" fontAlgn="base">
              <a:spcBef>
                <a:spcPct val="0"/>
              </a:spcBef>
              <a:spcAft>
                <a:spcPct val="0"/>
              </a:spcAft>
              <a:defRPr kumimoji="0" lang="en-US" sz="900" b="0" i="0" u="none" strike="noStrike" cap="none" spc="0" normalizeH="0" baseline="0" smtClean="0">
                <a:ln>
                  <a:noFill/>
                </a:ln>
                <a:solidFill>
                  <a:srgbClr val="000000"/>
                </a:solidFill>
                <a:effectLst/>
                <a:uLnTx/>
                <a:uFillTx/>
                <a:latin typeface="Arial" charset="0"/>
                <a:ea typeface="ＭＳ Ｐゴシック" charset="0"/>
                <a:cs typeface="ＭＳ Ｐゴシック" charset="0"/>
              </a:defRPr>
            </a:lvl1pPr>
          </a:lstStyle>
          <a:p>
            <a:pPr lvl="0"/>
            <a:r>
              <a:rPr lang="en-US" dirty="0"/>
              <a:t>65</a:t>
            </a:r>
          </a:p>
        </p:txBody>
      </p:sp>
    </p:spTree>
    <p:extLst>
      <p:ext uri="{BB962C8B-B14F-4D97-AF65-F5344CB8AC3E}">
        <p14:creationId xmlns:p14="http://schemas.microsoft.com/office/powerpoint/2010/main" val="800060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018" y="1308676"/>
            <a:ext cx="8229600" cy="12731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227736" y="240250"/>
            <a:ext cx="4371710" cy="461665"/>
          </a:xfrm>
          <a:prstGeom prst="rect">
            <a:avLst/>
          </a:prstGeom>
        </p:spPr>
        <p:txBody>
          <a:bodyPr vert="horz" lIns="91440" tIns="45720" rIns="91440" bIns="45720" rtlCol="0" anchor="ctr">
            <a:normAutofit/>
          </a:bodyPr>
          <a:lstStyle/>
          <a:p>
            <a:pPr lvl="0" eaLnBrk="0" fontAlgn="base" hangingPunct="0">
              <a:spcBef>
                <a:spcPct val="0"/>
              </a:spcBef>
              <a:spcAft>
                <a:spcPct val="0"/>
              </a:spcAft>
            </a:pPr>
            <a:r>
              <a:rPr kumimoji="1" lang="en-US" sz="2400" b="1" dirty="0">
                <a:solidFill>
                  <a:srgbClr val="005598"/>
                </a:solidFill>
                <a:latin typeface="+mj-lt"/>
                <a:ea typeface="Geneva" pitchFamily="80" charset="-128"/>
                <a:cs typeface="Geneva" pitchFamily="80" charset="-128"/>
              </a:rPr>
              <a:t>Retirement Income Pop Quiz</a:t>
            </a:r>
          </a:p>
        </p:txBody>
      </p:sp>
      <p:sp>
        <p:nvSpPr>
          <p:cNvPr id="5" name="TextBox 4"/>
          <p:cNvSpPr txBox="1"/>
          <p:nvPr userDrawn="1"/>
        </p:nvSpPr>
        <p:spPr>
          <a:xfrm>
            <a:off x="8571294" y="6497751"/>
            <a:ext cx="248786" cy="230832"/>
          </a:xfrm>
          <a:prstGeom prst="rect">
            <a:avLst/>
          </a:prstGeom>
        </p:spPr>
        <p:txBody>
          <a:bodyPr vert="horz" lIns="0" tIns="0" rIns="0" bIns="0" rtlCol="0" anchor="b" anchorCtr="0"/>
          <a:lstStyle>
            <a:defPPr>
              <a:defRPr lang="en-US"/>
            </a:defPPr>
            <a:lvl1pPr algn="r" fontAlgn="base">
              <a:spcBef>
                <a:spcPct val="0"/>
              </a:spcBef>
              <a:spcAft>
                <a:spcPct val="0"/>
              </a:spcAft>
              <a:defRPr kumimoji="0" lang="en-US" sz="900" b="0" i="0" u="none" strike="noStrike" cap="none" spc="0" normalizeH="0" baseline="0" smtClean="0">
                <a:ln>
                  <a:noFill/>
                </a:ln>
                <a:solidFill>
                  <a:srgbClr val="000000"/>
                </a:solidFill>
                <a:effectLst/>
                <a:uLnTx/>
                <a:uFillTx/>
                <a:latin typeface="Arial" charset="0"/>
                <a:ea typeface="ＭＳ Ｐゴシック" charset="0"/>
                <a:cs typeface="ＭＳ Ｐゴシック" charset="0"/>
              </a:defRPr>
            </a:lvl1pPr>
          </a:lstStyle>
          <a:p>
            <a:pPr lvl="0"/>
            <a:r>
              <a:rPr lang="en-US" dirty="0"/>
              <a:t>66</a:t>
            </a:r>
          </a:p>
        </p:txBody>
      </p:sp>
    </p:spTree>
    <p:extLst>
      <p:ext uri="{BB962C8B-B14F-4D97-AF65-F5344CB8AC3E}">
        <p14:creationId xmlns:p14="http://schemas.microsoft.com/office/powerpoint/2010/main" val="8861757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018" y="1308676"/>
            <a:ext cx="8229600" cy="12731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227736" y="240250"/>
            <a:ext cx="4371710" cy="461665"/>
          </a:xfrm>
          <a:prstGeom prst="rect">
            <a:avLst/>
          </a:prstGeom>
        </p:spPr>
        <p:txBody>
          <a:bodyPr vert="horz" lIns="91440" tIns="45720" rIns="91440" bIns="45720" rtlCol="0" anchor="ctr">
            <a:normAutofit/>
          </a:bodyPr>
          <a:lstStyle/>
          <a:p>
            <a:pPr lvl="0" eaLnBrk="0" fontAlgn="base" hangingPunct="0">
              <a:spcBef>
                <a:spcPct val="0"/>
              </a:spcBef>
              <a:spcAft>
                <a:spcPct val="0"/>
              </a:spcAft>
            </a:pPr>
            <a:r>
              <a:rPr kumimoji="1" lang="en-US" sz="2400" b="1" dirty="0">
                <a:solidFill>
                  <a:srgbClr val="005598"/>
                </a:solidFill>
                <a:latin typeface="+mj-lt"/>
                <a:ea typeface="Geneva" pitchFamily="80" charset="-128"/>
                <a:cs typeface="Geneva" pitchFamily="80" charset="-128"/>
              </a:rPr>
              <a:t>Retirement Income Pop Quiz</a:t>
            </a:r>
          </a:p>
        </p:txBody>
      </p:sp>
      <p:sp>
        <p:nvSpPr>
          <p:cNvPr id="5" name="TextBox 4"/>
          <p:cNvSpPr txBox="1"/>
          <p:nvPr userDrawn="1"/>
        </p:nvSpPr>
        <p:spPr>
          <a:xfrm>
            <a:off x="8571294" y="6497751"/>
            <a:ext cx="248786" cy="230832"/>
          </a:xfrm>
          <a:prstGeom prst="rect">
            <a:avLst/>
          </a:prstGeom>
        </p:spPr>
        <p:txBody>
          <a:bodyPr vert="horz" lIns="0" tIns="0" rIns="0" bIns="0" rtlCol="0" anchor="b" anchorCtr="0"/>
          <a:lstStyle>
            <a:defPPr>
              <a:defRPr lang="en-US"/>
            </a:defPPr>
            <a:lvl1pPr algn="r" fontAlgn="base">
              <a:spcBef>
                <a:spcPct val="0"/>
              </a:spcBef>
              <a:spcAft>
                <a:spcPct val="0"/>
              </a:spcAft>
              <a:defRPr kumimoji="0" lang="en-US" sz="900" b="0" i="0" u="none" strike="noStrike" cap="none" spc="0" normalizeH="0" baseline="0" smtClean="0">
                <a:ln>
                  <a:noFill/>
                </a:ln>
                <a:solidFill>
                  <a:srgbClr val="000000"/>
                </a:solidFill>
                <a:effectLst/>
                <a:uLnTx/>
                <a:uFillTx/>
                <a:latin typeface="Arial" charset="0"/>
                <a:ea typeface="ＭＳ Ｐゴシック" charset="0"/>
                <a:cs typeface="ＭＳ Ｐゴシック" charset="0"/>
              </a:defRPr>
            </a:lvl1pPr>
          </a:lstStyle>
          <a:p>
            <a:pPr lvl="0"/>
            <a:r>
              <a:rPr lang="en-US" dirty="0"/>
              <a:t>67</a:t>
            </a:r>
          </a:p>
        </p:txBody>
      </p:sp>
    </p:spTree>
    <p:extLst>
      <p:ext uri="{BB962C8B-B14F-4D97-AF65-F5344CB8AC3E}">
        <p14:creationId xmlns:p14="http://schemas.microsoft.com/office/powerpoint/2010/main" val="12914216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ithdrawal">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018" y="1308676"/>
            <a:ext cx="8229600" cy="12731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251247" y="275673"/>
            <a:ext cx="5198675" cy="759182"/>
          </a:xfrm>
          <a:prstGeom prst="rect">
            <a:avLst/>
          </a:prstGeom>
        </p:spPr>
        <p:txBody>
          <a:bodyPr wrap="square">
            <a:spAutoFit/>
          </a:bodyPr>
          <a:lstStyle/>
          <a:p>
            <a:pPr>
              <a:lnSpc>
                <a:spcPts val="2600"/>
              </a:lnSpc>
            </a:pPr>
            <a:r>
              <a:rPr kumimoji="1" lang="en-US" sz="2400" b="1" dirty="0">
                <a:solidFill>
                  <a:srgbClr val="005598"/>
                </a:solidFill>
                <a:latin typeface="+mj-lt"/>
                <a:ea typeface="Geneva" pitchFamily="80" charset="-128"/>
                <a:cs typeface="Geneva" pitchFamily="80" charset="-128"/>
              </a:rPr>
              <a:t>What Are Withdrawal Rates and Why Are They Important?</a:t>
            </a:r>
          </a:p>
        </p:txBody>
      </p:sp>
      <p:sp>
        <p:nvSpPr>
          <p:cNvPr id="2" name="Slide Number Placeholder 1"/>
          <p:cNvSpPr>
            <a:spLocks noGrp="1"/>
          </p:cNvSpPr>
          <p:nvPr>
            <p:ph type="sldNum" sz="quarter" idx="10"/>
          </p:nvPr>
        </p:nvSpPr>
        <p:spPr/>
        <p:txBody>
          <a:bodyPr/>
          <a:lstStyle/>
          <a:p>
            <a:pPr algn="r" fontAlgn="base">
              <a:spcBef>
                <a:spcPct val="0"/>
              </a:spcBef>
              <a:spcAft>
                <a:spcPct val="0"/>
              </a:spcAft>
            </a:pPr>
            <a:fld id="{03F2F772-F96C-4CC2-B008-31E2D5798D57}" type="slidenum">
              <a:rPr lang="en-US" smtClean="0"/>
              <a:pPr algn="r" fontAlgn="base">
                <a:spcBef>
                  <a:spcPct val="0"/>
                </a:spcBef>
                <a:spcAft>
                  <a:spcPct val="0"/>
                </a:spcAft>
              </a:pPr>
              <a:t>‹#›</a:t>
            </a:fld>
            <a:endParaRPr lang="en-US"/>
          </a:p>
        </p:txBody>
      </p:sp>
    </p:spTree>
    <p:extLst>
      <p:ext uri="{BB962C8B-B14F-4D97-AF65-F5344CB8AC3E}">
        <p14:creationId xmlns:p14="http://schemas.microsoft.com/office/powerpoint/2010/main" val="12206970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018" y="1308676"/>
            <a:ext cx="8229600" cy="12731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231285" y="274346"/>
            <a:ext cx="4365279" cy="784830"/>
          </a:xfrm>
          <a:prstGeom prst="rect">
            <a:avLst/>
          </a:prstGeom>
        </p:spPr>
        <p:txBody>
          <a:bodyPr wrap="square">
            <a:spAutoFit/>
          </a:bodyPr>
          <a:lstStyle/>
          <a:p>
            <a:pPr>
              <a:lnSpc>
                <a:spcPts val="2600"/>
              </a:lnSpc>
            </a:pPr>
            <a:r>
              <a:rPr kumimoji="1" lang="en-US" sz="2400" b="1" dirty="0">
                <a:solidFill>
                  <a:srgbClr val="005598"/>
                </a:solidFill>
                <a:latin typeface="+mj-lt"/>
                <a:ea typeface="Geneva" pitchFamily="80" charset="-128"/>
                <a:cs typeface="Geneva" pitchFamily="80" charset="-128"/>
              </a:rPr>
              <a:t>Start Developing Your Retirement Income Plan</a:t>
            </a:r>
            <a:endParaRPr lang="en-US" dirty="0">
              <a:solidFill>
                <a:srgbClr val="005598"/>
              </a:solidFill>
            </a:endParaRPr>
          </a:p>
        </p:txBody>
      </p:sp>
      <p:sp>
        <p:nvSpPr>
          <p:cNvPr id="5" name="TextBox 4"/>
          <p:cNvSpPr txBox="1"/>
          <p:nvPr userDrawn="1"/>
        </p:nvSpPr>
        <p:spPr>
          <a:xfrm>
            <a:off x="8571475" y="6528050"/>
            <a:ext cx="248786" cy="202633"/>
          </a:xfrm>
          <a:prstGeom prst="rect">
            <a:avLst/>
          </a:prstGeom>
        </p:spPr>
        <p:txBody>
          <a:bodyPr vert="horz" lIns="0" tIns="0" rIns="0" bIns="0" rtlCol="0" anchor="b" anchorCtr="0"/>
          <a:lstStyle>
            <a:defPPr>
              <a:defRPr lang="en-US"/>
            </a:defPPr>
            <a:lvl1pPr algn="r" fontAlgn="base">
              <a:spcBef>
                <a:spcPct val="0"/>
              </a:spcBef>
              <a:spcAft>
                <a:spcPct val="0"/>
              </a:spcAft>
              <a:defRPr kumimoji="0" lang="en-US" sz="900" b="0" i="0" u="none" strike="noStrike" cap="none" spc="0" normalizeH="0" baseline="0" smtClean="0">
                <a:ln>
                  <a:noFill/>
                </a:ln>
                <a:solidFill>
                  <a:srgbClr val="000000"/>
                </a:solidFill>
                <a:effectLst/>
                <a:uLnTx/>
                <a:uFillTx/>
                <a:latin typeface="Arial" charset="0"/>
                <a:ea typeface="ＭＳ Ｐゴシック" charset="0"/>
                <a:cs typeface="ＭＳ Ｐゴシック" charset="0"/>
              </a:defRPr>
            </a:lvl1pPr>
          </a:lstStyle>
          <a:p>
            <a:pPr lvl="0"/>
            <a:r>
              <a:rPr lang="en-US" dirty="0"/>
              <a:t>62</a:t>
            </a:r>
          </a:p>
        </p:txBody>
      </p:sp>
    </p:spTree>
    <p:extLst>
      <p:ext uri="{BB962C8B-B14F-4D97-AF65-F5344CB8AC3E}">
        <p14:creationId xmlns:p14="http://schemas.microsoft.com/office/powerpoint/2010/main" val="42123009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Quiz">
    <p:spTree>
      <p:nvGrpSpPr>
        <p:cNvPr id="1" name=""/>
        <p:cNvGrpSpPr/>
        <p:nvPr/>
      </p:nvGrpSpPr>
      <p:grpSpPr>
        <a:xfrm>
          <a:off x="0" y="0"/>
          <a:ext cx="0" cy="0"/>
          <a:chOff x="0" y="0"/>
          <a:chExt cx="0" cy="0"/>
        </a:xfrm>
      </p:grpSpPr>
      <p:sp>
        <p:nvSpPr>
          <p:cNvPr id="2" name="Title 1"/>
          <p:cNvSpPr>
            <a:spLocks noGrp="1"/>
          </p:cNvSpPr>
          <p:nvPr>
            <p:ph type="title"/>
          </p:nvPr>
        </p:nvSpPr>
        <p:spPr>
          <a:xfrm>
            <a:off x="235382" y="172358"/>
            <a:ext cx="8406815" cy="59322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94018" y="1308676"/>
            <a:ext cx="8229600" cy="1273175"/>
          </a:xfrm>
          <a:prstGeom prst="rect">
            <a:avLst/>
          </a:prstGeom>
        </p:spPr>
        <p:txBody>
          <a:bodyPr/>
          <a:lstStyle>
            <a:lvl1pPr>
              <a:buClr>
                <a:srgbClr val="005598"/>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pPr algn="r" fontAlgn="base">
              <a:spcBef>
                <a:spcPct val="0"/>
              </a:spcBef>
              <a:spcAft>
                <a:spcPct val="0"/>
              </a:spcAft>
            </a:pPr>
            <a:fld id="{03F2F772-F96C-4CC2-B008-31E2D5798D57}" type="slidenum">
              <a:rPr lang="en-US" smtClean="0"/>
              <a:pPr algn="r" fontAlgn="base">
                <a:spcBef>
                  <a:spcPct val="0"/>
                </a:spcBef>
                <a:spcAft>
                  <a:spcPct val="0"/>
                </a:spcAft>
              </a:pPr>
              <a:t>‹#›</a:t>
            </a:fld>
            <a:endParaRPr lang="en-US"/>
          </a:p>
        </p:txBody>
      </p:sp>
    </p:spTree>
    <p:extLst>
      <p:ext uri="{BB962C8B-B14F-4D97-AF65-F5344CB8AC3E}">
        <p14:creationId xmlns:p14="http://schemas.microsoft.com/office/powerpoint/2010/main" val="2392000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Quiz">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018" y="1308676"/>
            <a:ext cx="8229600" cy="12731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8567665" y="6501380"/>
            <a:ext cx="248786" cy="230832"/>
          </a:xfrm>
          <a:prstGeom prst="rect">
            <a:avLst/>
          </a:prstGeom>
        </p:spPr>
        <p:txBody>
          <a:bodyPr vert="horz" lIns="0" tIns="0" rIns="0" bIns="0" rtlCol="0" anchor="b" anchorCtr="0"/>
          <a:lstStyle>
            <a:defPPr>
              <a:defRPr lang="en-US"/>
            </a:defPPr>
            <a:lvl1pPr algn="r" fontAlgn="base">
              <a:spcBef>
                <a:spcPct val="0"/>
              </a:spcBef>
              <a:spcAft>
                <a:spcPct val="0"/>
              </a:spcAft>
              <a:defRPr kumimoji="0" lang="en-US" sz="900" b="0" i="0" u="none" strike="noStrike" cap="none" spc="0" normalizeH="0" baseline="0" smtClean="0">
                <a:ln>
                  <a:noFill/>
                </a:ln>
                <a:solidFill>
                  <a:srgbClr val="000000"/>
                </a:solidFill>
                <a:effectLst/>
                <a:uLnTx/>
                <a:uFillTx/>
                <a:latin typeface="Arial" charset="0"/>
                <a:ea typeface="ＭＳ Ｐゴシック" charset="0"/>
                <a:cs typeface="ＭＳ Ｐゴシック" charset="0"/>
              </a:defRPr>
            </a:lvl1pPr>
          </a:lstStyle>
          <a:p>
            <a:pPr lvl="0"/>
            <a:r>
              <a:rPr lang="en-US" dirty="0"/>
              <a:t>21</a:t>
            </a:r>
          </a:p>
        </p:txBody>
      </p:sp>
      <p:sp>
        <p:nvSpPr>
          <p:cNvPr id="7" name="TextBox 6"/>
          <p:cNvSpPr txBox="1"/>
          <p:nvPr userDrawn="1"/>
        </p:nvSpPr>
        <p:spPr>
          <a:xfrm>
            <a:off x="238521" y="241736"/>
            <a:ext cx="680090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2400" b="1" kern="1200" noProof="0" dirty="0">
                <a:solidFill>
                  <a:srgbClr val="005598"/>
                </a:solidFill>
                <a:latin typeface="+mj-lt"/>
                <a:ea typeface="Geneva" pitchFamily="80" charset="-128"/>
                <a:cs typeface="Geneva" pitchFamily="80" charset="-128"/>
              </a:rPr>
              <a:t>2. Translate Goals &amp; Concerns into Expenses</a:t>
            </a:r>
          </a:p>
        </p:txBody>
      </p:sp>
    </p:spTree>
    <p:extLst>
      <p:ext uri="{BB962C8B-B14F-4D97-AF65-F5344CB8AC3E}">
        <p14:creationId xmlns:p14="http://schemas.microsoft.com/office/powerpoint/2010/main" val="42362938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Quiz">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018" y="1308676"/>
            <a:ext cx="8229600" cy="12731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8567665" y="6501380"/>
            <a:ext cx="248786" cy="230832"/>
          </a:xfrm>
          <a:prstGeom prst="rect">
            <a:avLst/>
          </a:prstGeom>
        </p:spPr>
        <p:txBody>
          <a:bodyPr vert="horz" lIns="0" tIns="0" rIns="0" bIns="0" rtlCol="0" anchor="b" anchorCtr="0"/>
          <a:lstStyle>
            <a:defPPr>
              <a:defRPr lang="en-US"/>
            </a:defPPr>
            <a:lvl1pPr algn="r" fontAlgn="base">
              <a:spcBef>
                <a:spcPct val="0"/>
              </a:spcBef>
              <a:spcAft>
                <a:spcPct val="0"/>
              </a:spcAft>
              <a:defRPr kumimoji="0" lang="en-US" sz="900" b="0" i="0" u="none" strike="noStrike" cap="none" spc="0" normalizeH="0" baseline="0" smtClean="0">
                <a:ln>
                  <a:noFill/>
                </a:ln>
                <a:solidFill>
                  <a:srgbClr val="000000"/>
                </a:solidFill>
                <a:effectLst/>
                <a:uLnTx/>
                <a:uFillTx/>
                <a:latin typeface="Arial" charset="0"/>
                <a:ea typeface="ＭＳ Ｐゴシック" charset="0"/>
                <a:cs typeface="ＭＳ Ｐゴシック" charset="0"/>
              </a:defRPr>
            </a:lvl1pPr>
          </a:lstStyle>
          <a:p>
            <a:pPr lvl="0"/>
            <a:r>
              <a:rPr lang="en-US" dirty="0"/>
              <a:t>22</a:t>
            </a:r>
          </a:p>
        </p:txBody>
      </p:sp>
      <p:sp>
        <p:nvSpPr>
          <p:cNvPr id="7" name="TextBox 6"/>
          <p:cNvSpPr txBox="1"/>
          <p:nvPr userDrawn="1"/>
        </p:nvSpPr>
        <p:spPr>
          <a:xfrm>
            <a:off x="227992" y="274878"/>
            <a:ext cx="5756038" cy="759182"/>
          </a:xfrm>
          <a:prstGeom prst="rect">
            <a:avLst/>
          </a:prstGeom>
          <a:noFill/>
        </p:spPr>
        <p:txBody>
          <a:bodyPr wrap="square" rtlCol="0">
            <a:spAutoFit/>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en-US" sz="2400" b="1" kern="1200" noProof="0" dirty="0">
                <a:solidFill>
                  <a:srgbClr val="005598"/>
                </a:solidFill>
                <a:latin typeface="+mj-lt"/>
                <a:ea typeface="Geneva" pitchFamily="80" charset="-128"/>
                <a:cs typeface="Geneva" pitchFamily="80" charset="-128"/>
              </a:rPr>
              <a:t>3. Understand Potential Retirement Income Sources</a:t>
            </a:r>
          </a:p>
        </p:txBody>
      </p:sp>
    </p:spTree>
    <p:extLst>
      <p:ext uri="{BB962C8B-B14F-4D97-AF65-F5344CB8AC3E}">
        <p14:creationId xmlns:p14="http://schemas.microsoft.com/office/powerpoint/2010/main" val="3399796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8A3F2A-DB08-4B94-91AA-9F0331755777}" type="datetime1">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13702-4C34-4D23-BAF0-A63271FB2B78}" type="slidenum">
              <a:rPr lang="en-US" smtClean="0"/>
              <a:t>‹#›</a:t>
            </a:fld>
            <a:endParaRPr lang="en-US"/>
          </a:p>
        </p:txBody>
      </p:sp>
    </p:spTree>
    <p:extLst>
      <p:ext uri="{BB962C8B-B14F-4D97-AF65-F5344CB8AC3E}">
        <p14:creationId xmlns:p14="http://schemas.microsoft.com/office/powerpoint/2010/main" val="37901646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Quiz">
    <p:spTree>
      <p:nvGrpSpPr>
        <p:cNvPr id="1" name=""/>
        <p:cNvGrpSpPr/>
        <p:nvPr/>
      </p:nvGrpSpPr>
      <p:grpSpPr>
        <a:xfrm>
          <a:off x="0" y="0"/>
          <a:ext cx="0" cy="0"/>
          <a:chOff x="0" y="0"/>
          <a:chExt cx="0" cy="0"/>
        </a:xfrm>
      </p:grpSpPr>
      <p:sp>
        <p:nvSpPr>
          <p:cNvPr id="5" name="Rectangle 3"/>
          <p:cNvSpPr txBox="1">
            <a:spLocks noChangeArrowheads="1"/>
          </p:cNvSpPr>
          <p:nvPr userDrawn="1"/>
        </p:nvSpPr>
        <p:spPr bwMode="gray">
          <a:xfrm>
            <a:off x="211008" y="1225020"/>
            <a:ext cx="7847012" cy="81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198438" indent="-198438" algn="l" rtl="0" eaLnBrk="0" fontAlgn="base" hangingPunct="0">
              <a:spcBef>
                <a:spcPct val="0"/>
              </a:spcBef>
              <a:spcAft>
                <a:spcPct val="25000"/>
              </a:spcAft>
              <a:buClr>
                <a:srgbClr val="E3781E"/>
              </a:buClr>
              <a:buSzPct val="115000"/>
              <a:buChar char="•"/>
              <a:defRPr sz="2400">
                <a:solidFill>
                  <a:srgbClr val="000000"/>
                </a:solidFill>
                <a:latin typeface="+mn-lt"/>
                <a:ea typeface="ＭＳ Ｐゴシック" charset="0"/>
                <a:cs typeface="Geneva" charset="-128"/>
              </a:defRPr>
            </a:lvl1pPr>
            <a:lvl2pPr marL="742950" indent="-285750" algn="l" rtl="0" eaLnBrk="0" fontAlgn="base" hangingPunct="0">
              <a:spcBef>
                <a:spcPct val="0"/>
              </a:spcBef>
              <a:spcAft>
                <a:spcPct val="25000"/>
              </a:spcAft>
              <a:buSzPct val="115000"/>
              <a:buChar char="–"/>
              <a:defRPr sz="2200">
                <a:solidFill>
                  <a:srgbClr val="000000"/>
                </a:solidFill>
                <a:latin typeface="+mn-lt"/>
                <a:ea typeface="Geneva" charset="-128"/>
                <a:cs typeface="Geneva" charset="-128"/>
              </a:defRPr>
            </a:lvl2pPr>
            <a:lvl3pPr marL="1143000" indent="-228600" algn="l" rtl="0" eaLnBrk="0" fontAlgn="base" hangingPunct="0">
              <a:spcBef>
                <a:spcPct val="20000"/>
              </a:spcBef>
              <a:spcAft>
                <a:spcPct val="0"/>
              </a:spcAft>
              <a:buChar char="•"/>
              <a:defRPr sz="2000">
                <a:solidFill>
                  <a:srgbClr val="000000"/>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Geneva" charset="-128"/>
              </a:defRPr>
            </a:lvl6pPr>
            <a:lvl7pPr marL="2971800" indent="-228600" algn="l" rtl="0" fontAlgn="base">
              <a:spcBef>
                <a:spcPct val="20000"/>
              </a:spcBef>
              <a:spcAft>
                <a:spcPct val="0"/>
              </a:spcAft>
              <a:buChar char="»"/>
              <a:defRPr sz="2000">
                <a:solidFill>
                  <a:schemeClr val="tx1"/>
                </a:solidFill>
                <a:latin typeface="+mn-lt"/>
                <a:ea typeface="Geneva" charset="-128"/>
              </a:defRPr>
            </a:lvl7pPr>
            <a:lvl8pPr marL="3429000" indent="-228600" algn="l" rtl="0" fontAlgn="base">
              <a:spcBef>
                <a:spcPct val="20000"/>
              </a:spcBef>
              <a:spcAft>
                <a:spcPct val="0"/>
              </a:spcAft>
              <a:buChar char="»"/>
              <a:defRPr sz="2000">
                <a:solidFill>
                  <a:schemeClr val="tx1"/>
                </a:solidFill>
                <a:latin typeface="+mn-lt"/>
                <a:ea typeface="Geneva" charset="-128"/>
              </a:defRPr>
            </a:lvl8pPr>
            <a:lvl9pPr marL="3886200" indent="-228600" algn="l" rtl="0" fontAlgn="base">
              <a:spcBef>
                <a:spcPct val="20000"/>
              </a:spcBef>
              <a:spcAft>
                <a:spcPct val="0"/>
              </a:spcAft>
              <a:buChar char="»"/>
              <a:defRPr sz="2000">
                <a:solidFill>
                  <a:schemeClr val="tx1"/>
                </a:solidFill>
                <a:latin typeface="+mn-lt"/>
                <a:ea typeface="Geneva" charset="-128"/>
              </a:defRPr>
            </a:lvl9pPr>
          </a:lstStyle>
          <a:p>
            <a:pPr marL="0" indent="0" eaLnBrk="1" hangingPunct="1">
              <a:spcAft>
                <a:spcPct val="0"/>
              </a:spcAft>
              <a:buClrTx/>
              <a:buSzTx/>
              <a:buNone/>
            </a:pPr>
            <a:r>
              <a:rPr lang="en-US" sz="2000" dirty="0"/>
              <a:t>What are they used for?</a:t>
            </a:r>
            <a:endParaRPr lang="en-US" sz="2000" b="1" dirty="0">
              <a:solidFill>
                <a:schemeClr val="tx1"/>
              </a:solidFill>
              <a:ea typeface="Geneva" pitchFamily="32" charset="-128"/>
            </a:endParaRPr>
          </a:p>
        </p:txBody>
      </p:sp>
      <p:sp>
        <p:nvSpPr>
          <p:cNvPr id="7" name="Rectangle 2"/>
          <p:cNvSpPr txBox="1">
            <a:spLocks noChangeArrowheads="1"/>
          </p:cNvSpPr>
          <p:nvPr userDrawn="1"/>
        </p:nvSpPr>
        <p:spPr>
          <a:xfrm>
            <a:off x="235862" y="174500"/>
            <a:ext cx="8406815" cy="593223"/>
          </a:xfrm>
          <a:prstGeom prst="rect">
            <a:avLst/>
          </a:prstGeom>
        </p:spPr>
        <p:txBody>
          <a:bodyPr vert="horz" lIns="91440" tIns="45720" rIns="91440" bIns="45720" rtlCol="0" anchor="ctr">
            <a:normAutofit/>
          </a:bodyPr>
          <a:lstStyle>
            <a:lvl1pPr algn="l" rtl="0" eaLnBrk="0" fontAlgn="base" hangingPunct="0">
              <a:spcBef>
                <a:spcPct val="0"/>
              </a:spcBef>
              <a:spcAft>
                <a:spcPct val="0"/>
              </a:spcAft>
              <a:defRPr kumimoji="1" sz="2400" b="1">
                <a:solidFill>
                  <a:srgbClr val="004FA6"/>
                </a:solidFill>
                <a:latin typeface="+mj-lt"/>
                <a:ea typeface="Geneva" pitchFamily="80" charset="-128"/>
                <a:cs typeface="Geneva" pitchFamily="80" charset="-128"/>
              </a:defRPr>
            </a:lvl1pPr>
            <a:lvl2pPr algn="l" rtl="0" eaLnBrk="0" fontAlgn="base" hangingPunct="0">
              <a:spcBef>
                <a:spcPct val="0"/>
              </a:spcBef>
              <a:spcAft>
                <a:spcPct val="0"/>
              </a:spcAft>
              <a:defRPr kumimoji="1" sz="3000" b="1">
                <a:solidFill>
                  <a:srgbClr val="004FA6"/>
                </a:solidFill>
                <a:latin typeface="Arial" pitchFamily="-112" charset="0"/>
                <a:ea typeface="Geneva" pitchFamily="80" charset="-128"/>
                <a:cs typeface="Geneva" pitchFamily="80" charset="-128"/>
              </a:defRPr>
            </a:lvl2pPr>
            <a:lvl3pPr algn="l" rtl="0" eaLnBrk="0" fontAlgn="base" hangingPunct="0">
              <a:spcBef>
                <a:spcPct val="0"/>
              </a:spcBef>
              <a:spcAft>
                <a:spcPct val="0"/>
              </a:spcAft>
              <a:defRPr kumimoji="1" sz="3000" b="1">
                <a:solidFill>
                  <a:srgbClr val="004FA6"/>
                </a:solidFill>
                <a:latin typeface="Arial" pitchFamily="-112" charset="0"/>
                <a:ea typeface="Geneva" pitchFamily="80" charset="-128"/>
                <a:cs typeface="Geneva" pitchFamily="80" charset="-128"/>
              </a:defRPr>
            </a:lvl3pPr>
            <a:lvl4pPr algn="l" rtl="0" eaLnBrk="0" fontAlgn="base" hangingPunct="0">
              <a:spcBef>
                <a:spcPct val="0"/>
              </a:spcBef>
              <a:spcAft>
                <a:spcPct val="0"/>
              </a:spcAft>
              <a:defRPr kumimoji="1" sz="3000" b="1">
                <a:solidFill>
                  <a:srgbClr val="004FA6"/>
                </a:solidFill>
                <a:latin typeface="Arial" pitchFamily="-112" charset="0"/>
                <a:ea typeface="Geneva" pitchFamily="80" charset="-128"/>
                <a:cs typeface="Geneva" pitchFamily="80" charset="-128"/>
              </a:defRPr>
            </a:lvl4pPr>
            <a:lvl5pPr algn="l" rtl="0" eaLnBrk="0" fontAlgn="base" hangingPunct="0">
              <a:spcBef>
                <a:spcPct val="0"/>
              </a:spcBef>
              <a:spcAft>
                <a:spcPct val="0"/>
              </a:spcAft>
              <a:defRPr kumimoji="1" sz="3000" b="1">
                <a:solidFill>
                  <a:srgbClr val="004FA6"/>
                </a:solidFill>
                <a:latin typeface="Arial" pitchFamily="-112" charset="0"/>
                <a:ea typeface="Geneva" pitchFamily="80" charset="-128"/>
                <a:cs typeface="Geneva" pitchFamily="80" charset="-128"/>
              </a:defRPr>
            </a:lvl5pPr>
            <a:lvl6pPr marL="457200" algn="l" rtl="0" fontAlgn="base">
              <a:spcBef>
                <a:spcPct val="0"/>
              </a:spcBef>
              <a:spcAft>
                <a:spcPct val="0"/>
              </a:spcAft>
              <a:defRPr kumimoji="1" sz="3000" b="1">
                <a:solidFill>
                  <a:srgbClr val="004FA6"/>
                </a:solidFill>
                <a:latin typeface="Arial" pitchFamily="-112" charset="0"/>
              </a:defRPr>
            </a:lvl6pPr>
            <a:lvl7pPr marL="914400" algn="l" rtl="0" fontAlgn="base">
              <a:spcBef>
                <a:spcPct val="0"/>
              </a:spcBef>
              <a:spcAft>
                <a:spcPct val="0"/>
              </a:spcAft>
              <a:defRPr kumimoji="1" sz="3000" b="1">
                <a:solidFill>
                  <a:srgbClr val="004FA6"/>
                </a:solidFill>
                <a:latin typeface="Arial" pitchFamily="-112" charset="0"/>
              </a:defRPr>
            </a:lvl7pPr>
            <a:lvl8pPr marL="1371600" algn="l" rtl="0" fontAlgn="base">
              <a:spcBef>
                <a:spcPct val="0"/>
              </a:spcBef>
              <a:spcAft>
                <a:spcPct val="0"/>
              </a:spcAft>
              <a:defRPr kumimoji="1" sz="3000" b="1">
                <a:solidFill>
                  <a:srgbClr val="004FA6"/>
                </a:solidFill>
                <a:latin typeface="Arial" pitchFamily="-112" charset="0"/>
              </a:defRPr>
            </a:lvl8pPr>
            <a:lvl9pPr marL="1828800" algn="l" rtl="0" fontAlgn="base">
              <a:spcBef>
                <a:spcPct val="0"/>
              </a:spcBef>
              <a:spcAft>
                <a:spcPct val="0"/>
              </a:spcAft>
              <a:defRPr kumimoji="1" sz="3000" b="1">
                <a:solidFill>
                  <a:srgbClr val="004FA6"/>
                </a:solidFill>
                <a:latin typeface="Arial" pitchFamily="-112" charset="0"/>
              </a:defRPr>
            </a:lvl9pPr>
          </a:lstStyle>
          <a:p>
            <a:r>
              <a:rPr lang="en-US" dirty="0">
                <a:solidFill>
                  <a:srgbClr val="005598"/>
                </a:solidFill>
              </a:rPr>
              <a:t>2. Translate Goals &amp; Concerns into Expenses</a:t>
            </a:r>
          </a:p>
        </p:txBody>
      </p:sp>
      <p:sp>
        <p:nvSpPr>
          <p:cNvPr id="6" name="TextBox 5"/>
          <p:cNvSpPr txBox="1"/>
          <p:nvPr userDrawn="1"/>
        </p:nvSpPr>
        <p:spPr>
          <a:xfrm>
            <a:off x="8558788" y="6501380"/>
            <a:ext cx="248786" cy="230832"/>
          </a:xfrm>
          <a:prstGeom prst="rect">
            <a:avLst/>
          </a:prstGeom>
        </p:spPr>
        <p:txBody>
          <a:bodyPr vert="horz" lIns="0" tIns="0" rIns="0" bIns="0" rtlCol="0" anchor="b" anchorCtr="0"/>
          <a:lstStyle>
            <a:defPPr>
              <a:defRPr lang="en-US"/>
            </a:defPPr>
            <a:lvl1pPr algn="r" fontAlgn="base">
              <a:spcBef>
                <a:spcPct val="0"/>
              </a:spcBef>
              <a:spcAft>
                <a:spcPct val="0"/>
              </a:spcAft>
              <a:defRPr kumimoji="0" lang="en-US" sz="900" b="0" i="0" u="none" strike="noStrike" cap="none" spc="0" normalizeH="0" baseline="0" smtClean="0">
                <a:ln>
                  <a:noFill/>
                </a:ln>
                <a:solidFill>
                  <a:srgbClr val="000000"/>
                </a:solidFill>
                <a:effectLst/>
                <a:uLnTx/>
                <a:uFillTx/>
                <a:latin typeface="Arial" charset="0"/>
                <a:ea typeface="ＭＳ Ｐゴシック" charset="0"/>
                <a:cs typeface="ＭＳ Ｐゴシック" charset="0"/>
              </a:defRPr>
            </a:lvl1pPr>
          </a:lstStyle>
          <a:p>
            <a:pPr lvl="0"/>
            <a:r>
              <a:rPr lang="en-US" dirty="0"/>
              <a:t>19</a:t>
            </a:r>
          </a:p>
        </p:txBody>
      </p:sp>
      <p:sp>
        <p:nvSpPr>
          <p:cNvPr id="2" name="Rectangle 1"/>
          <p:cNvSpPr/>
          <p:nvPr userDrawn="1"/>
        </p:nvSpPr>
        <p:spPr>
          <a:xfrm>
            <a:off x="229182" y="620373"/>
            <a:ext cx="2778325" cy="400110"/>
          </a:xfrm>
          <a:prstGeom prst="rect">
            <a:avLst/>
          </a:prstGeom>
        </p:spPr>
        <p:txBody>
          <a:bodyPr wrap="none">
            <a:spAutoFit/>
          </a:bodyPr>
          <a:lstStyle/>
          <a:p>
            <a:pPr marL="0" indent="0" eaLnBrk="1" hangingPunct="1">
              <a:spcAft>
                <a:spcPct val="0"/>
              </a:spcAft>
              <a:buClrTx/>
              <a:buSzTx/>
              <a:buFontTx/>
              <a:buNone/>
            </a:pPr>
            <a:r>
              <a:rPr lang="en-US" sz="2000" b="0" dirty="0">
                <a:solidFill>
                  <a:srgbClr val="005598"/>
                </a:solidFill>
                <a:ea typeface="Geneva" pitchFamily="32" charset="-128"/>
              </a:rPr>
              <a:t>Basic vs. Discretionary</a:t>
            </a:r>
          </a:p>
        </p:txBody>
      </p:sp>
    </p:spTree>
    <p:extLst>
      <p:ext uri="{BB962C8B-B14F-4D97-AF65-F5344CB8AC3E}">
        <p14:creationId xmlns:p14="http://schemas.microsoft.com/office/powerpoint/2010/main" val="12103117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ioritize">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071" y="1308676"/>
            <a:ext cx="8229600" cy="12731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221419" y="244491"/>
            <a:ext cx="4597382" cy="461665"/>
          </a:xfrm>
          <a:prstGeom prst="rect">
            <a:avLst/>
          </a:prstGeom>
        </p:spPr>
        <p:txBody>
          <a:bodyPr wrap="none">
            <a:spAutoFit/>
          </a:bodyPr>
          <a:lstStyle/>
          <a:p>
            <a:r>
              <a:rPr kumimoji="1" lang="en-US" sz="2400" b="1" dirty="0">
                <a:solidFill>
                  <a:srgbClr val="005598"/>
                </a:solidFill>
                <a:latin typeface="+mj-lt"/>
                <a:ea typeface="Geneva" pitchFamily="80" charset="-128"/>
                <a:cs typeface="Geneva" pitchFamily="80" charset="-128"/>
              </a:rPr>
              <a:t>1. Prioritize Goals &amp; Concerns</a:t>
            </a:r>
          </a:p>
        </p:txBody>
      </p:sp>
      <p:sp>
        <p:nvSpPr>
          <p:cNvPr id="2" name="Slide Number Placeholder 1"/>
          <p:cNvSpPr>
            <a:spLocks noGrp="1"/>
          </p:cNvSpPr>
          <p:nvPr>
            <p:ph type="sldNum" sz="quarter" idx="10"/>
          </p:nvPr>
        </p:nvSpPr>
        <p:spPr>
          <a:xfrm>
            <a:off x="6671919" y="6366983"/>
            <a:ext cx="2133600" cy="365125"/>
          </a:xfrm>
        </p:spPr>
        <p:txBody>
          <a:bodyPr/>
          <a:lstStyle/>
          <a:p>
            <a:pPr algn="r" fontAlgn="base">
              <a:spcBef>
                <a:spcPct val="0"/>
              </a:spcBef>
              <a:spcAft>
                <a:spcPct val="0"/>
              </a:spcAft>
            </a:pPr>
            <a:fld id="{03F2F772-F96C-4CC2-B008-31E2D5798D57}" type="slidenum">
              <a:rPr lang="en-US" smtClean="0"/>
              <a:pPr algn="r" fontAlgn="base">
                <a:spcBef>
                  <a:spcPct val="0"/>
                </a:spcBef>
                <a:spcAft>
                  <a:spcPct val="0"/>
                </a:spcAft>
              </a:pPr>
              <a:t>‹#›</a:t>
            </a:fld>
            <a:endParaRPr lang="en-US"/>
          </a:p>
        </p:txBody>
      </p:sp>
    </p:spTree>
    <p:extLst>
      <p:ext uri="{BB962C8B-B14F-4D97-AF65-F5344CB8AC3E}">
        <p14:creationId xmlns:p14="http://schemas.microsoft.com/office/powerpoint/2010/main" val="3779257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071" y="1308676"/>
            <a:ext cx="8229600" cy="1273175"/>
          </a:xfrm>
          <a:prstGeom prst="rect">
            <a:avLst/>
          </a:prstGeom>
        </p:spPr>
        <p:txBody>
          <a:bodyPr/>
          <a:lstStyle>
            <a:lvl1pPr>
              <a:buClr>
                <a:srgbClr val="005598"/>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229994" y="244744"/>
            <a:ext cx="4100803" cy="461665"/>
          </a:xfrm>
          <a:prstGeom prst="rect">
            <a:avLst/>
          </a:prstGeom>
          <a:noFill/>
        </p:spPr>
        <p:txBody>
          <a:bodyPr wrap="none" rtlCol="0">
            <a:spAutoFit/>
          </a:bodyPr>
          <a:lstStyle/>
          <a:p>
            <a:r>
              <a:rPr kumimoji="1" lang="en-US" sz="2400" b="1" i="0" u="none" strike="noStrike" kern="0" cap="none" spc="0" normalizeH="0" baseline="0" noProof="0" dirty="0">
                <a:ln>
                  <a:noFill/>
                </a:ln>
                <a:solidFill>
                  <a:srgbClr val="005598"/>
                </a:solidFill>
                <a:effectLst/>
                <a:uLnTx/>
                <a:uFillTx/>
                <a:latin typeface="+mn-lt"/>
                <a:ea typeface="Geneva" pitchFamily="80" charset="-128"/>
              </a:rPr>
              <a:t>Realistic Withdrawal Rates</a:t>
            </a:r>
            <a:endParaRPr lang="en-US" dirty="0">
              <a:solidFill>
                <a:srgbClr val="005598"/>
              </a:solidFill>
            </a:endParaRPr>
          </a:p>
        </p:txBody>
      </p:sp>
      <p:sp>
        <p:nvSpPr>
          <p:cNvPr id="7" name="TextBox 6"/>
          <p:cNvSpPr txBox="1"/>
          <p:nvPr userDrawn="1"/>
        </p:nvSpPr>
        <p:spPr>
          <a:xfrm>
            <a:off x="8567897" y="6501380"/>
            <a:ext cx="248786" cy="230832"/>
          </a:xfrm>
          <a:prstGeom prst="rect">
            <a:avLst/>
          </a:prstGeom>
        </p:spPr>
        <p:txBody>
          <a:bodyPr vert="horz" lIns="0" tIns="0" rIns="0" bIns="0" rtlCol="0" anchor="b" anchorCtr="0"/>
          <a:lstStyle>
            <a:defPPr>
              <a:defRPr lang="en-US"/>
            </a:defPPr>
            <a:lvl1pPr algn="r" fontAlgn="base">
              <a:spcBef>
                <a:spcPct val="0"/>
              </a:spcBef>
              <a:spcAft>
                <a:spcPct val="0"/>
              </a:spcAft>
              <a:defRPr kumimoji="0" lang="en-US" sz="900" b="0" i="0" u="none" strike="noStrike" cap="none" spc="0" normalizeH="0" baseline="0" smtClean="0">
                <a:ln>
                  <a:noFill/>
                </a:ln>
                <a:solidFill>
                  <a:srgbClr val="000000"/>
                </a:solidFill>
                <a:effectLst/>
                <a:uLnTx/>
                <a:uFillTx/>
                <a:latin typeface="Arial" charset="0"/>
                <a:ea typeface="ＭＳ Ｐゴシック" charset="0"/>
                <a:cs typeface="ＭＳ Ｐゴシック" charset="0"/>
              </a:defRPr>
            </a:lvl1pPr>
          </a:lstStyle>
          <a:p>
            <a:pPr lvl="0"/>
            <a:r>
              <a:rPr lang="en-US" dirty="0"/>
              <a:t>40</a:t>
            </a:r>
          </a:p>
        </p:txBody>
      </p:sp>
    </p:spTree>
    <p:extLst>
      <p:ext uri="{BB962C8B-B14F-4D97-AF65-F5344CB8AC3E}">
        <p14:creationId xmlns:p14="http://schemas.microsoft.com/office/powerpoint/2010/main" val="4861551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071" y="1308676"/>
            <a:ext cx="8229600" cy="12731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Box 415"/>
          <p:cNvSpPr txBox="1">
            <a:spLocks noChangeArrowheads="1"/>
          </p:cNvSpPr>
          <p:nvPr userDrawn="1"/>
        </p:nvSpPr>
        <p:spPr bwMode="gray">
          <a:xfrm>
            <a:off x="321018" y="6069941"/>
            <a:ext cx="7881419" cy="66170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45704" rIns="91407"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1000" dirty="0">
                <a:latin typeface="Arial Narrow" pitchFamily="34" charset="0"/>
                <a:cs typeface="Arial" pitchFamily="34" charset="0"/>
              </a:rPr>
              <a:t>1.</a:t>
            </a:r>
            <a:r>
              <a:rPr lang="en-US" sz="1000" baseline="0" dirty="0">
                <a:latin typeface="Arial Narrow" pitchFamily="34" charset="0"/>
                <a:cs typeface="Arial" pitchFamily="34" charset="0"/>
              </a:rPr>
              <a:t> </a:t>
            </a:r>
            <a:r>
              <a:rPr lang="en-US" sz="1000" dirty="0">
                <a:latin typeface="Arial Narrow" pitchFamily="34" charset="0"/>
                <a:cs typeface="Arial" pitchFamily="34" charset="0"/>
              </a:rPr>
              <a:t>The 2016 Franklin Templeton Retirement Income Strategies and Expectations (RISE) survey was conducted online among a sample of 2,019 adults comprising</a:t>
            </a:r>
            <a:br>
              <a:rPr lang="en-US" sz="1000" dirty="0">
                <a:latin typeface="Arial Narrow" pitchFamily="34" charset="0"/>
                <a:cs typeface="Arial" pitchFamily="34" charset="0"/>
              </a:rPr>
            </a:br>
            <a:r>
              <a:rPr lang="en-US" sz="1000" dirty="0">
                <a:latin typeface="Arial Narrow" pitchFamily="34" charset="0"/>
                <a:cs typeface="Arial" pitchFamily="34" charset="0"/>
              </a:rPr>
              <a:t>1,011 men and 1,008 women 18 years of age or older. The survey was administered between January 4–18, 2016 by ORC International’s Online CARAVAN</a:t>
            </a:r>
            <a:r>
              <a:rPr lang="en-US" sz="1000" baseline="30000" dirty="0">
                <a:latin typeface="Arial Narrow" pitchFamily="34" charset="0"/>
                <a:cs typeface="Arial" pitchFamily="34" charset="0"/>
              </a:rPr>
              <a:t>®</a:t>
            </a:r>
            <a:r>
              <a:rPr lang="en-US" sz="1000" baseline="0" dirty="0">
                <a:latin typeface="Arial Narrow" pitchFamily="34" charset="0"/>
                <a:cs typeface="Arial" pitchFamily="34" charset="0"/>
              </a:rPr>
              <a:t>, which</a:t>
            </a:r>
            <a:br>
              <a:rPr lang="en-US" sz="1000" baseline="0" dirty="0">
                <a:latin typeface="Arial Narrow" pitchFamily="34" charset="0"/>
                <a:cs typeface="Arial" pitchFamily="34" charset="0"/>
              </a:rPr>
            </a:br>
            <a:r>
              <a:rPr lang="en-US" sz="1000" baseline="0" dirty="0">
                <a:latin typeface="Arial Narrow" pitchFamily="34" charset="0"/>
                <a:cs typeface="Arial" pitchFamily="34" charset="0"/>
              </a:rPr>
              <a:t>is not affiliated with Franklin Templeton Investments. Data is weighted to gender, age, geographic region, education and race. The custom-designed weighting program assigns a weighting factor to the data based on current population statistics from the U.S. Census Bureau. </a:t>
            </a:r>
            <a:endParaRPr lang="en-US" sz="1000" dirty="0">
              <a:latin typeface="Arial Narrow" pitchFamily="34" charset="0"/>
              <a:cs typeface="Arial" pitchFamily="34" charset="0"/>
            </a:endParaRPr>
          </a:p>
        </p:txBody>
      </p:sp>
      <p:sp>
        <p:nvSpPr>
          <p:cNvPr id="6" name="TextBox 5"/>
          <p:cNvSpPr txBox="1"/>
          <p:nvPr userDrawn="1"/>
        </p:nvSpPr>
        <p:spPr>
          <a:xfrm>
            <a:off x="229994" y="245548"/>
            <a:ext cx="4100803" cy="461665"/>
          </a:xfrm>
          <a:prstGeom prst="rect">
            <a:avLst/>
          </a:prstGeom>
          <a:noFill/>
        </p:spPr>
        <p:txBody>
          <a:bodyPr wrap="none" rtlCol="0">
            <a:spAutoFit/>
          </a:bodyPr>
          <a:lstStyle/>
          <a:p>
            <a:r>
              <a:rPr kumimoji="1" lang="en-US" sz="2400" b="1" i="0" u="none" strike="noStrike" kern="0" cap="none" spc="0" normalizeH="0" baseline="0" noProof="0" dirty="0">
                <a:ln>
                  <a:noFill/>
                </a:ln>
                <a:solidFill>
                  <a:srgbClr val="005598"/>
                </a:solidFill>
                <a:effectLst/>
                <a:uLnTx/>
                <a:uFillTx/>
                <a:latin typeface="+mn-lt"/>
                <a:ea typeface="Geneva" pitchFamily="80" charset="-128"/>
              </a:rPr>
              <a:t>Realistic Withdrawal Rates</a:t>
            </a:r>
            <a:endParaRPr lang="en-US" dirty="0">
              <a:solidFill>
                <a:srgbClr val="005598"/>
              </a:solidFill>
            </a:endParaRPr>
          </a:p>
        </p:txBody>
      </p:sp>
      <p:sp>
        <p:nvSpPr>
          <p:cNvPr id="7" name="TextBox 6"/>
          <p:cNvSpPr txBox="1"/>
          <p:nvPr userDrawn="1"/>
        </p:nvSpPr>
        <p:spPr>
          <a:xfrm>
            <a:off x="8567665" y="6501380"/>
            <a:ext cx="248786" cy="230832"/>
          </a:xfrm>
          <a:prstGeom prst="rect">
            <a:avLst/>
          </a:prstGeom>
        </p:spPr>
        <p:txBody>
          <a:bodyPr vert="horz" lIns="0" tIns="0" rIns="0" bIns="0" rtlCol="0" anchor="b" anchorCtr="0"/>
          <a:lstStyle>
            <a:defPPr>
              <a:defRPr lang="en-US"/>
            </a:defPPr>
            <a:lvl1pPr algn="r" fontAlgn="base">
              <a:spcBef>
                <a:spcPct val="0"/>
              </a:spcBef>
              <a:spcAft>
                <a:spcPct val="0"/>
              </a:spcAft>
              <a:defRPr kumimoji="0" lang="en-US" sz="900" b="0" i="0" u="none" strike="noStrike" cap="none" spc="0" normalizeH="0" baseline="0" smtClean="0">
                <a:ln>
                  <a:noFill/>
                </a:ln>
                <a:solidFill>
                  <a:srgbClr val="000000"/>
                </a:solidFill>
                <a:effectLst/>
                <a:uLnTx/>
                <a:uFillTx/>
                <a:latin typeface="Arial" charset="0"/>
                <a:ea typeface="ＭＳ Ｐゴシック" charset="0"/>
                <a:cs typeface="ＭＳ Ｐゴシック" charset="0"/>
              </a:defRPr>
            </a:lvl1pPr>
          </a:lstStyle>
          <a:p>
            <a:pPr lvl="0"/>
            <a:r>
              <a:rPr lang="en-US" dirty="0"/>
              <a:t>41</a:t>
            </a:r>
          </a:p>
        </p:txBody>
      </p:sp>
    </p:spTree>
    <p:extLst>
      <p:ext uri="{BB962C8B-B14F-4D97-AF65-F5344CB8AC3E}">
        <p14:creationId xmlns:p14="http://schemas.microsoft.com/office/powerpoint/2010/main" val="7894374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31106"/>
          </a:xfrm>
          <a:prstGeom prst="rect">
            <a:avLst/>
          </a:prstGeo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Title 1"/>
          <p:cNvSpPr txBox="1">
            <a:spLocks/>
          </p:cNvSpPr>
          <p:nvPr userDrawn="1"/>
        </p:nvSpPr>
        <p:spPr>
          <a:xfrm>
            <a:off x="233801" y="171999"/>
            <a:ext cx="8406815" cy="593223"/>
          </a:xfrm>
          <a:prstGeom prst="rect">
            <a:avLst/>
          </a:prstGeom>
        </p:spPr>
        <p:txBody>
          <a:bodyPr vert="horz" lIns="91440" tIns="45720" rIns="91440" bIns="45720" rtlCol="0" anchor="ctr">
            <a:normAutofit/>
          </a:bodyPr>
          <a:lstStyle>
            <a:lvl1pPr algn="l" rtl="0" eaLnBrk="0" fontAlgn="base" hangingPunct="0">
              <a:spcBef>
                <a:spcPct val="0"/>
              </a:spcBef>
              <a:spcAft>
                <a:spcPct val="0"/>
              </a:spcAft>
              <a:defRPr kumimoji="1" sz="2400" b="1">
                <a:solidFill>
                  <a:srgbClr val="004FA6"/>
                </a:solidFill>
                <a:latin typeface="+mj-lt"/>
                <a:ea typeface="Geneva" pitchFamily="80" charset="-128"/>
                <a:cs typeface="Geneva" pitchFamily="80" charset="-128"/>
              </a:defRPr>
            </a:lvl1pPr>
            <a:lvl2pPr algn="l" rtl="0" eaLnBrk="0" fontAlgn="base" hangingPunct="0">
              <a:spcBef>
                <a:spcPct val="0"/>
              </a:spcBef>
              <a:spcAft>
                <a:spcPct val="0"/>
              </a:spcAft>
              <a:defRPr kumimoji="1" sz="3000" b="1">
                <a:solidFill>
                  <a:srgbClr val="004FA6"/>
                </a:solidFill>
                <a:latin typeface="Arial" pitchFamily="-112" charset="0"/>
                <a:ea typeface="Geneva" pitchFamily="80" charset="-128"/>
                <a:cs typeface="Geneva" pitchFamily="80" charset="-128"/>
              </a:defRPr>
            </a:lvl2pPr>
            <a:lvl3pPr algn="l" rtl="0" eaLnBrk="0" fontAlgn="base" hangingPunct="0">
              <a:spcBef>
                <a:spcPct val="0"/>
              </a:spcBef>
              <a:spcAft>
                <a:spcPct val="0"/>
              </a:spcAft>
              <a:defRPr kumimoji="1" sz="3000" b="1">
                <a:solidFill>
                  <a:srgbClr val="004FA6"/>
                </a:solidFill>
                <a:latin typeface="Arial" pitchFamily="-112" charset="0"/>
                <a:ea typeface="Geneva" pitchFamily="80" charset="-128"/>
                <a:cs typeface="Geneva" pitchFamily="80" charset="-128"/>
              </a:defRPr>
            </a:lvl3pPr>
            <a:lvl4pPr algn="l" rtl="0" eaLnBrk="0" fontAlgn="base" hangingPunct="0">
              <a:spcBef>
                <a:spcPct val="0"/>
              </a:spcBef>
              <a:spcAft>
                <a:spcPct val="0"/>
              </a:spcAft>
              <a:defRPr kumimoji="1" sz="3000" b="1">
                <a:solidFill>
                  <a:srgbClr val="004FA6"/>
                </a:solidFill>
                <a:latin typeface="Arial" pitchFamily="-112" charset="0"/>
                <a:ea typeface="Geneva" pitchFamily="80" charset="-128"/>
                <a:cs typeface="Geneva" pitchFamily="80" charset="-128"/>
              </a:defRPr>
            </a:lvl4pPr>
            <a:lvl5pPr algn="l" rtl="0" eaLnBrk="0" fontAlgn="base" hangingPunct="0">
              <a:spcBef>
                <a:spcPct val="0"/>
              </a:spcBef>
              <a:spcAft>
                <a:spcPct val="0"/>
              </a:spcAft>
              <a:defRPr kumimoji="1" sz="3000" b="1">
                <a:solidFill>
                  <a:srgbClr val="004FA6"/>
                </a:solidFill>
                <a:latin typeface="Arial" pitchFamily="-112" charset="0"/>
                <a:ea typeface="Geneva" pitchFamily="80" charset="-128"/>
                <a:cs typeface="Geneva" pitchFamily="80" charset="-128"/>
              </a:defRPr>
            </a:lvl5pPr>
            <a:lvl6pPr marL="457200" algn="l" rtl="0" fontAlgn="base">
              <a:spcBef>
                <a:spcPct val="0"/>
              </a:spcBef>
              <a:spcAft>
                <a:spcPct val="0"/>
              </a:spcAft>
              <a:defRPr kumimoji="1" sz="3000" b="1">
                <a:solidFill>
                  <a:srgbClr val="004FA6"/>
                </a:solidFill>
                <a:latin typeface="Arial" pitchFamily="-112" charset="0"/>
              </a:defRPr>
            </a:lvl6pPr>
            <a:lvl7pPr marL="914400" algn="l" rtl="0" fontAlgn="base">
              <a:spcBef>
                <a:spcPct val="0"/>
              </a:spcBef>
              <a:spcAft>
                <a:spcPct val="0"/>
              </a:spcAft>
              <a:defRPr kumimoji="1" sz="3000" b="1">
                <a:solidFill>
                  <a:srgbClr val="004FA6"/>
                </a:solidFill>
                <a:latin typeface="Arial" pitchFamily="-112" charset="0"/>
              </a:defRPr>
            </a:lvl7pPr>
            <a:lvl8pPr marL="1371600" algn="l" rtl="0" fontAlgn="base">
              <a:spcBef>
                <a:spcPct val="0"/>
              </a:spcBef>
              <a:spcAft>
                <a:spcPct val="0"/>
              </a:spcAft>
              <a:defRPr kumimoji="1" sz="3000" b="1">
                <a:solidFill>
                  <a:srgbClr val="004FA6"/>
                </a:solidFill>
                <a:latin typeface="Arial" pitchFamily="-112" charset="0"/>
              </a:defRPr>
            </a:lvl8pPr>
            <a:lvl9pPr marL="1828800" algn="l" rtl="0" fontAlgn="base">
              <a:spcBef>
                <a:spcPct val="0"/>
              </a:spcBef>
              <a:spcAft>
                <a:spcPct val="0"/>
              </a:spcAft>
              <a:defRPr kumimoji="1" sz="3000" b="1">
                <a:solidFill>
                  <a:srgbClr val="004FA6"/>
                </a:solidFill>
                <a:latin typeface="Arial" pitchFamily="-112" charset="0"/>
              </a:defRPr>
            </a:lvl9pPr>
          </a:lstStyle>
          <a:p>
            <a:r>
              <a:rPr lang="en-US" dirty="0">
                <a:solidFill>
                  <a:srgbClr val="005598"/>
                </a:solidFill>
              </a:rPr>
              <a:t>Retirement Income Pop Quiz</a:t>
            </a:r>
          </a:p>
        </p:txBody>
      </p:sp>
      <p:sp>
        <p:nvSpPr>
          <p:cNvPr id="7" name="TextBox 6"/>
          <p:cNvSpPr txBox="1"/>
          <p:nvPr userDrawn="1"/>
        </p:nvSpPr>
        <p:spPr>
          <a:xfrm>
            <a:off x="8560407" y="6501380"/>
            <a:ext cx="248786" cy="230832"/>
          </a:xfrm>
          <a:prstGeom prst="rect">
            <a:avLst/>
          </a:prstGeom>
        </p:spPr>
        <p:txBody>
          <a:bodyPr vert="horz" lIns="0" tIns="0" rIns="0" bIns="0" rtlCol="0" anchor="b" anchorCtr="0"/>
          <a:lstStyle>
            <a:defPPr>
              <a:defRPr lang="en-US"/>
            </a:defPPr>
            <a:lvl1pPr algn="r" fontAlgn="base">
              <a:spcBef>
                <a:spcPct val="0"/>
              </a:spcBef>
              <a:spcAft>
                <a:spcPct val="0"/>
              </a:spcAft>
              <a:defRPr kumimoji="0" lang="en-US" sz="900" b="0" i="0" u="none" strike="noStrike" cap="none" spc="0" normalizeH="0" baseline="0" smtClean="0">
                <a:ln>
                  <a:noFill/>
                </a:ln>
                <a:solidFill>
                  <a:srgbClr val="000000"/>
                </a:solidFill>
                <a:effectLst/>
                <a:uLnTx/>
                <a:uFillTx/>
                <a:latin typeface="Arial" charset="0"/>
                <a:ea typeface="ＭＳ Ｐゴシック" charset="0"/>
                <a:cs typeface="ＭＳ Ｐゴシック" charset="0"/>
              </a:defRPr>
            </a:lvl1pPr>
          </a:lstStyle>
          <a:p>
            <a:pPr lvl="0"/>
            <a:r>
              <a:rPr lang="en-US" dirty="0"/>
              <a:t>8</a:t>
            </a:r>
          </a:p>
        </p:txBody>
      </p:sp>
    </p:spTree>
    <p:extLst>
      <p:ext uri="{BB962C8B-B14F-4D97-AF65-F5344CB8AC3E}">
        <p14:creationId xmlns:p14="http://schemas.microsoft.com/office/powerpoint/2010/main" val="31882670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ext Box 415"/>
          <p:cNvSpPr txBox="1">
            <a:spLocks noChangeArrowheads="1"/>
          </p:cNvSpPr>
          <p:nvPr userDrawn="1"/>
        </p:nvSpPr>
        <p:spPr bwMode="gray">
          <a:xfrm>
            <a:off x="222130" y="5701329"/>
            <a:ext cx="8469433" cy="1079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07" tIns="45704" rIns="91407" bIns="45704"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lnSpc>
                <a:spcPts val="1100"/>
              </a:lnSpc>
            </a:pPr>
            <a:r>
              <a:rPr lang="en-US" sz="1000" b="1" dirty="0">
                <a:solidFill>
                  <a:srgbClr val="000000"/>
                </a:solidFill>
                <a:latin typeface="Arial Narrow" pitchFamily="34" charset="0"/>
              </a:rPr>
              <a:t>ASSET CLASS INDEXES USED: U.S. Bonds:</a:t>
            </a:r>
            <a:r>
              <a:rPr lang="en-US" sz="1000" dirty="0">
                <a:solidFill>
                  <a:srgbClr val="000000"/>
                </a:solidFill>
                <a:latin typeface="Arial Narrow" pitchFamily="34" charset="0"/>
              </a:rPr>
              <a:t> Ibbotson U.S. Long-Term Corporate Bond Index (1955</a:t>
            </a:r>
            <a:r>
              <a:rPr lang="en-US" sz="1000" dirty="0">
                <a:solidFill>
                  <a:srgbClr val="000000"/>
                </a:solidFill>
                <a:latin typeface="Arial"/>
                <a:cs typeface="Arial"/>
              </a:rPr>
              <a:t>–</a:t>
            </a:r>
            <a:r>
              <a:rPr lang="en-US" sz="1000" dirty="0">
                <a:solidFill>
                  <a:srgbClr val="000000"/>
                </a:solidFill>
                <a:latin typeface="Arial Narrow" pitchFamily="34" charset="0"/>
              </a:rPr>
              <a:t>12/31/15); </a:t>
            </a:r>
            <a:r>
              <a:rPr lang="en-US" sz="1000" b="1" dirty="0">
                <a:solidFill>
                  <a:srgbClr val="000000"/>
                </a:solidFill>
                <a:latin typeface="Arial Narrow" pitchFamily="34" charset="0"/>
              </a:rPr>
              <a:t>U.S. Stocks: </a:t>
            </a:r>
            <a:r>
              <a:rPr lang="en-US" sz="1000" dirty="0">
                <a:solidFill>
                  <a:srgbClr val="000000"/>
                </a:solidFill>
                <a:latin typeface="Arial Narrow" pitchFamily="34" charset="0"/>
              </a:rPr>
              <a:t>S&amp;P 500 Index (1955</a:t>
            </a:r>
            <a:r>
              <a:rPr lang="en-US" sz="1000" dirty="0">
                <a:solidFill>
                  <a:srgbClr val="000000"/>
                </a:solidFill>
                <a:latin typeface="Arial"/>
                <a:cs typeface="Arial"/>
              </a:rPr>
              <a:t>–</a:t>
            </a:r>
            <a:r>
              <a:rPr lang="en-US" sz="1000" dirty="0">
                <a:solidFill>
                  <a:srgbClr val="000000"/>
                </a:solidFill>
                <a:latin typeface="Arial Narrow" pitchFamily="34" charset="0"/>
              </a:rPr>
              <a:t>12/31/15); </a:t>
            </a:r>
            <a:r>
              <a:rPr lang="en-US" sz="1000" b="1" dirty="0">
                <a:solidFill>
                  <a:srgbClr val="000000"/>
                </a:solidFill>
                <a:latin typeface="Arial Narrow" pitchFamily="34" charset="0"/>
              </a:rPr>
              <a:t>Global Bonds: </a:t>
            </a:r>
            <a:r>
              <a:rPr lang="en-US" sz="1000" dirty="0">
                <a:solidFill>
                  <a:srgbClr val="000000"/>
                </a:solidFill>
                <a:latin typeface="Arial Narrow" pitchFamily="34" charset="0"/>
              </a:rPr>
              <a:t>Citigroup World Government Bond Index (1985</a:t>
            </a:r>
            <a:r>
              <a:rPr lang="en-US" sz="1000" dirty="0">
                <a:solidFill>
                  <a:srgbClr val="000000"/>
                </a:solidFill>
                <a:latin typeface="Arial"/>
                <a:cs typeface="Arial"/>
              </a:rPr>
              <a:t>–</a:t>
            </a:r>
            <a:r>
              <a:rPr lang="en-US" sz="1000" dirty="0">
                <a:solidFill>
                  <a:srgbClr val="000000"/>
                </a:solidFill>
                <a:latin typeface="Arial Narrow" pitchFamily="34" charset="0"/>
              </a:rPr>
              <a:t>12/31/15); </a:t>
            </a:r>
            <a:r>
              <a:rPr lang="en-US" sz="1000" b="1" dirty="0">
                <a:solidFill>
                  <a:srgbClr val="000000"/>
                </a:solidFill>
                <a:latin typeface="Arial Narrow" pitchFamily="34" charset="0"/>
              </a:rPr>
              <a:t>International Stocks: </a:t>
            </a:r>
            <a:r>
              <a:rPr lang="en-US" sz="1000" dirty="0">
                <a:solidFill>
                  <a:srgbClr val="000000"/>
                </a:solidFill>
                <a:latin typeface="Arial Narrow" pitchFamily="34" charset="0"/>
              </a:rPr>
              <a:t>MSCI EAFE Index</a:t>
            </a:r>
            <a:r>
              <a:rPr lang="en-US" sz="1000" baseline="30000" dirty="0">
                <a:solidFill>
                  <a:srgbClr val="000000"/>
                </a:solidFill>
                <a:latin typeface="Arial Narrow" pitchFamily="34" charset="0"/>
              </a:rPr>
              <a:t>2</a:t>
            </a:r>
            <a:r>
              <a:rPr lang="en-US" sz="1000" dirty="0">
                <a:solidFill>
                  <a:srgbClr val="000000"/>
                </a:solidFill>
                <a:latin typeface="Arial Narrow" pitchFamily="34" charset="0"/>
              </a:rPr>
              <a:t> </a:t>
            </a:r>
            <a:r>
              <a:rPr lang="en-US" sz="1000" baseline="0" dirty="0">
                <a:solidFill>
                  <a:srgbClr val="000000"/>
                </a:solidFill>
                <a:latin typeface="Arial Narrow" pitchFamily="34" charset="0"/>
              </a:rPr>
              <a:t> </a:t>
            </a:r>
            <a:r>
              <a:rPr lang="en-US" sz="1000" dirty="0">
                <a:solidFill>
                  <a:srgbClr val="000000"/>
                </a:solidFill>
                <a:latin typeface="Arial Narrow" pitchFamily="34" charset="0"/>
              </a:rPr>
              <a:t>(1970</a:t>
            </a:r>
            <a:r>
              <a:rPr lang="en-US" sz="1000" dirty="0">
                <a:solidFill>
                  <a:srgbClr val="000000"/>
                </a:solidFill>
                <a:latin typeface="Arial"/>
                <a:cs typeface="Arial"/>
              </a:rPr>
              <a:t>–</a:t>
            </a:r>
            <a:r>
              <a:rPr lang="en-US" sz="1000" dirty="0">
                <a:solidFill>
                  <a:srgbClr val="000000"/>
                </a:solidFill>
                <a:latin typeface="Arial Narrow" pitchFamily="34" charset="0"/>
              </a:rPr>
              <a:t>12/31/15); </a:t>
            </a:r>
            <a:r>
              <a:rPr lang="en-US" sz="1000" b="1" dirty="0">
                <a:solidFill>
                  <a:srgbClr val="000000"/>
                </a:solidFill>
                <a:latin typeface="Arial Narrow" pitchFamily="34" charset="0"/>
              </a:rPr>
              <a:t>Cash:</a:t>
            </a:r>
            <a:r>
              <a:rPr lang="en-US" sz="1000" dirty="0">
                <a:solidFill>
                  <a:srgbClr val="000000"/>
                </a:solidFill>
                <a:latin typeface="Arial Narrow" pitchFamily="34" charset="0"/>
              </a:rPr>
              <a:t> P&amp;R 90-Day U.S. Treasury (1969</a:t>
            </a:r>
            <a:r>
              <a:rPr lang="en-US" sz="1000" dirty="0">
                <a:solidFill>
                  <a:srgbClr val="000000"/>
                </a:solidFill>
                <a:latin typeface="Arial"/>
                <a:cs typeface="Arial"/>
              </a:rPr>
              <a:t>–</a:t>
            </a:r>
            <a:r>
              <a:rPr lang="en-US" sz="1000" dirty="0">
                <a:solidFill>
                  <a:srgbClr val="000000"/>
                </a:solidFill>
                <a:latin typeface="Arial Narrow" pitchFamily="34" charset="0"/>
              </a:rPr>
              <a:t>12/31/15). Indexes are unmanaged and one cannot invest directly in an index. </a:t>
            </a:r>
            <a:r>
              <a:rPr lang="en-US" sz="1000" b="1" dirty="0">
                <a:solidFill>
                  <a:srgbClr val="000000"/>
                </a:solidFill>
                <a:latin typeface="Arial Narrow" pitchFamily="34" charset="0"/>
              </a:rPr>
              <a:t>Past performance does not guarantee future results.</a:t>
            </a:r>
          </a:p>
          <a:p>
            <a:pPr eaLnBrk="1" hangingPunct="1">
              <a:lnSpc>
                <a:spcPts val="1100"/>
              </a:lnSpc>
            </a:pPr>
            <a:r>
              <a:rPr lang="en-US" sz="1000" dirty="0">
                <a:solidFill>
                  <a:srgbClr val="000000"/>
                </a:solidFill>
                <a:latin typeface="Arial Narrow" pitchFamily="34" charset="0"/>
              </a:rPr>
              <a:t>1. Source: Zephyr Associates, Inc. The projections or other information generated by Zephyr Associates regarding the likelihood of various outcomes are hypothetical in nature, do not reflect actual investment results and are not guarantees of future results.</a:t>
            </a:r>
          </a:p>
          <a:p>
            <a:pPr eaLnBrk="1" hangingPunct="1">
              <a:lnSpc>
                <a:spcPts val="1100"/>
              </a:lnSpc>
            </a:pPr>
            <a:r>
              <a:rPr lang="en-US" sz="1000" dirty="0">
                <a:solidFill>
                  <a:srgbClr val="000000"/>
                </a:solidFill>
                <a:latin typeface="Arial Narrow" pitchFamily="34" charset="0"/>
              </a:rPr>
              <a:t>2. Source: MSCI. All MSCI data is provided “as is.” The information described herein is not sponsored or endorsed by MSCI. In no event shall MSCI, its affiliates or any MSCI data provider have any liability of any kind in connection with the MSCI data or the information herein. Copying or redistributing MSCI data is strictly prohibited.</a:t>
            </a:r>
            <a:endParaRPr lang="en-US" sz="1000" b="0" dirty="0">
              <a:solidFill>
                <a:srgbClr val="000000"/>
              </a:solidFill>
              <a:latin typeface="Arial Narrow" pitchFamily="34" charset="0"/>
            </a:endParaRPr>
          </a:p>
        </p:txBody>
      </p:sp>
      <p:sp>
        <p:nvSpPr>
          <p:cNvPr id="8" name="Rectangle 3"/>
          <p:cNvSpPr txBox="1">
            <a:spLocks noChangeArrowheads="1"/>
          </p:cNvSpPr>
          <p:nvPr userDrawn="1"/>
        </p:nvSpPr>
        <p:spPr bwMode="gray">
          <a:xfrm>
            <a:off x="213316" y="1133688"/>
            <a:ext cx="8775449" cy="75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198438" indent="-198438" algn="l" rtl="0" eaLnBrk="0" fontAlgn="base" hangingPunct="0">
              <a:spcBef>
                <a:spcPct val="0"/>
              </a:spcBef>
              <a:spcAft>
                <a:spcPct val="25000"/>
              </a:spcAft>
              <a:buClr>
                <a:srgbClr val="E3781E"/>
              </a:buClr>
              <a:buSzPct val="115000"/>
              <a:buChar char="•"/>
              <a:defRPr sz="2400">
                <a:solidFill>
                  <a:srgbClr val="000000"/>
                </a:solidFill>
                <a:latin typeface="+mn-lt"/>
                <a:ea typeface="ＭＳ Ｐゴシック" charset="0"/>
                <a:cs typeface="Geneva" charset="-128"/>
              </a:defRPr>
            </a:lvl1pPr>
            <a:lvl2pPr marL="742950" indent="-285750" algn="l" rtl="0" eaLnBrk="0" fontAlgn="base" hangingPunct="0">
              <a:spcBef>
                <a:spcPct val="0"/>
              </a:spcBef>
              <a:spcAft>
                <a:spcPct val="25000"/>
              </a:spcAft>
              <a:buSzPct val="115000"/>
              <a:buChar char="–"/>
              <a:defRPr sz="2200">
                <a:solidFill>
                  <a:srgbClr val="000000"/>
                </a:solidFill>
                <a:latin typeface="+mn-lt"/>
                <a:ea typeface="Geneva" charset="-128"/>
                <a:cs typeface="Geneva" charset="-128"/>
              </a:defRPr>
            </a:lvl2pPr>
            <a:lvl3pPr marL="1143000" indent="-228600" algn="l" rtl="0" eaLnBrk="0" fontAlgn="base" hangingPunct="0">
              <a:spcBef>
                <a:spcPct val="20000"/>
              </a:spcBef>
              <a:spcAft>
                <a:spcPct val="0"/>
              </a:spcAft>
              <a:buChar char="•"/>
              <a:defRPr sz="2000">
                <a:solidFill>
                  <a:srgbClr val="000000"/>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Geneva" charset="-128"/>
              </a:defRPr>
            </a:lvl6pPr>
            <a:lvl7pPr marL="2971800" indent="-228600" algn="l" rtl="0" fontAlgn="base">
              <a:spcBef>
                <a:spcPct val="20000"/>
              </a:spcBef>
              <a:spcAft>
                <a:spcPct val="0"/>
              </a:spcAft>
              <a:buChar char="»"/>
              <a:defRPr sz="2000">
                <a:solidFill>
                  <a:schemeClr val="tx1"/>
                </a:solidFill>
                <a:latin typeface="+mn-lt"/>
                <a:ea typeface="Geneva" charset="-128"/>
              </a:defRPr>
            </a:lvl7pPr>
            <a:lvl8pPr marL="3429000" indent="-228600" algn="l" rtl="0" fontAlgn="base">
              <a:spcBef>
                <a:spcPct val="20000"/>
              </a:spcBef>
              <a:spcAft>
                <a:spcPct val="0"/>
              </a:spcAft>
              <a:buChar char="»"/>
              <a:defRPr sz="2000">
                <a:solidFill>
                  <a:schemeClr val="tx1"/>
                </a:solidFill>
                <a:latin typeface="+mn-lt"/>
                <a:ea typeface="Geneva" charset="-128"/>
              </a:defRPr>
            </a:lvl8pPr>
            <a:lvl9pPr marL="3886200" indent="-228600" algn="l" rtl="0" fontAlgn="base">
              <a:spcBef>
                <a:spcPct val="20000"/>
              </a:spcBef>
              <a:spcAft>
                <a:spcPct val="0"/>
              </a:spcAft>
              <a:buChar char="»"/>
              <a:defRPr sz="2000">
                <a:solidFill>
                  <a:schemeClr val="tx1"/>
                </a:solidFill>
                <a:latin typeface="+mn-lt"/>
                <a:ea typeface="Geneva" charset="-128"/>
              </a:defRPr>
            </a:lvl9pPr>
          </a:lstStyle>
          <a:p>
            <a:pPr marL="0" indent="0" eaLnBrk="1" hangingPunct="1">
              <a:lnSpc>
                <a:spcPts val="2100"/>
              </a:lnSpc>
              <a:spcAft>
                <a:spcPct val="0"/>
              </a:spcAft>
              <a:buClrTx/>
              <a:buSzTx/>
              <a:buFontTx/>
              <a:buNone/>
            </a:pPr>
            <a:r>
              <a:rPr lang="en-US" sz="1600" b="1" dirty="0">
                <a:solidFill>
                  <a:schemeClr val="tx1"/>
                </a:solidFill>
                <a:ea typeface="Geneva" pitchFamily="32" charset="-128"/>
              </a:rPr>
              <a:t>Probability of Supporting Withdrawals over the 30-Year Period Ended December 31, 2015 with the Annual Withdrawal Amount Increased by 3% Each Year</a:t>
            </a:r>
            <a:r>
              <a:rPr lang="en-US" sz="1600" b="1" baseline="30000" dirty="0">
                <a:solidFill>
                  <a:schemeClr val="tx1"/>
                </a:solidFill>
                <a:ea typeface="Geneva" pitchFamily="32" charset="-128"/>
              </a:rPr>
              <a:t>1</a:t>
            </a:r>
          </a:p>
        </p:txBody>
      </p:sp>
      <p:sp>
        <p:nvSpPr>
          <p:cNvPr id="3" name="Rectangle 2"/>
          <p:cNvSpPr/>
          <p:nvPr userDrawn="1"/>
        </p:nvSpPr>
        <p:spPr>
          <a:xfrm>
            <a:off x="247414" y="245830"/>
            <a:ext cx="4700133" cy="461665"/>
          </a:xfrm>
          <a:prstGeom prst="rect">
            <a:avLst/>
          </a:prstGeom>
        </p:spPr>
        <p:txBody>
          <a:bodyPr wrap="none">
            <a:spAutoFit/>
          </a:bodyPr>
          <a:lstStyle/>
          <a:p>
            <a:r>
              <a:rPr lang="en-US" sz="2400" b="1" dirty="0">
                <a:solidFill>
                  <a:srgbClr val="005598"/>
                </a:solidFill>
              </a:rPr>
              <a:t>Will You Outlive Your Savings?</a:t>
            </a:r>
          </a:p>
        </p:txBody>
      </p:sp>
      <p:sp>
        <p:nvSpPr>
          <p:cNvPr id="7" name="TextBox 6"/>
          <p:cNvSpPr txBox="1"/>
          <p:nvPr userDrawn="1"/>
        </p:nvSpPr>
        <p:spPr>
          <a:xfrm>
            <a:off x="8567665" y="6501380"/>
            <a:ext cx="248786" cy="230832"/>
          </a:xfrm>
          <a:prstGeom prst="rect">
            <a:avLst/>
          </a:prstGeom>
        </p:spPr>
        <p:txBody>
          <a:bodyPr vert="horz" lIns="0" tIns="0" rIns="0" bIns="0" rtlCol="0" anchor="b" anchorCtr="0"/>
          <a:lstStyle>
            <a:defPPr>
              <a:defRPr lang="en-US"/>
            </a:defPPr>
            <a:lvl1pPr algn="r" fontAlgn="base">
              <a:spcBef>
                <a:spcPct val="0"/>
              </a:spcBef>
              <a:spcAft>
                <a:spcPct val="0"/>
              </a:spcAft>
              <a:defRPr kumimoji="0" lang="en-US" sz="900" b="0" i="0" u="none" strike="noStrike" cap="none" spc="0" normalizeH="0" baseline="0" smtClean="0">
                <a:ln>
                  <a:noFill/>
                </a:ln>
                <a:solidFill>
                  <a:srgbClr val="000000"/>
                </a:solidFill>
                <a:effectLst/>
                <a:uLnTx/>
                <a:uFillTx/>
                <a:latin typeface="Arial" charset="0"/>
                <a:ea typeface="ＭＳ Ｐゴシック" charset="0"/>
                <a:cs typeface="ＭＳ Ｐゴシック" charset="0"/>
              </a:defRPr>
            </a:lvl1pPr>
          </a:lstStyle>
          <a:p>
            <a:pPr lvl="0"/>
            <a:r>
              <a:rPr lang="en-US" dirty="0"/>
              <a:t>42</a:t>
            </a:r>
          </a:p>
        </p:txBody>
      </p:sp>
    </p:spTree>
    <p:extLst>
      <p:ext uri="{BB962C8B-B14F-4D97-AF65-F5344CB8AC3E}">
        <p14:creationId xmlns:p14="http://schemas.microsoft.com/office/powerpoint/2010/main" val="15824591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 Column">
    <p:spTree>
      <p:nvGrpSpPr>
        <p:cNvPr id="1" name=""/>
        <p:cNvGrpSpPr/>
        <p:nvPr/>
      </p:nvGrpSpPr>
      <p:grpSpPr>
        <a:xfrm>
          <a:off x="0" y="0"/>
          <a:ext cx="0" cy="0"/>
          <a:chOff x="0" y="0"/>
          <a:chExt cx="0" cy="0"/>
        </a:xfrm>
      </p:grpSpPr>
      <p:sp>
        <p:nvSpPr>
          <p:cNvPr id="7" name="Slide Number Placeholder 6"/>
          <p:cNvSpPr>
            <a:spLocks noGrp="1"/>
          </p:cNvSpPr>
          <p:nvPr>
            <p:ph type="sldNum" sz="quarter" idx="17"/>
          </p:nvPr>
        </p:nvSpPr>
        <p:spPr>
          <a:xfrm>
            <a:off x="8120489" y="6538160"/>
            <a:ext cx="688658" cy="196099"/>
          </a:xfrm>
        </p:spPr>
        <p:txBody>
          <a:bodyPr/>
          <a:lstStyle/>
          <a:p>
            <a:fld id="{0D558541-60C9-42A2-8392-FF12533A6B7A}" type="slidenum">
              <a:rPr lang="en-US" smtClean="0">
                <a:solidFill>
                  <a:srgbClr val="000000"/>
                </a:solidFill>
              </a:rPr>
              <a:pPr/>
              <a:t>‹#›</a:t>
            </a:fld>
            <a:endParaRPr lang="en-US" dirty="0">
              <a:solidFill>
                <a:srgbClr val="000000"/>
              </a:solidFill>
            </a:endParaRPr>
          </a:p>
        </p:txBody>
      </p:sp>
      <p:sp>
        <p:nvSpPr>
          <p:cNvPr id="9" name="Content Placeholder 8"/>
          <p:cNvSpPr>
            <a:spLocks noGrp="1"/>
          </p:cNvSpPr>
          <p:nvPr>
            <p:ph sz="quarter" idx="19" hasCustomPrompt="1"/>
          </p:nvPr>
        </p:nvSpPr>
        <p:spPr>
          <a:xfrm>
            <a:off x="305011" y="1482086"/>
            <a:ext cx="4114800" cy="4023360"/>
          </a:xfrm>
        </p:spPr>
        <p:txBody>
          <a:bodyPr>
            <a:spAutoFit/>
          </a:bodyPr>
          <a:lstStyle>
            <a:lvl1pPr>
              <a:lnSpc>
                <a:spcPct val="100000"/>
              </a:lnSpc>
              <a:spcAft>
                <a:spcPts val="200"/>
              </a:spcAft>
              <a:defRPr/>
            </a:lvl1pPr>
            <a:lvl2pPr marL="225425" indent="-225425">
              <a:lnSpc>
                <a:spcPct val="100000"/>
              </a:lnSpc>
              <a:spcAft>
                <a:spcPts val="200"/>
              </a:spcAft>
              <a:tabLst/>
              <a:defRPr/>
            </a:lvl2pPr>
            <a:lvl3pPr marL="463550" indent="-238125">
              <a:lnSpc>
                <a:spcPct val="100000"/>
              </a:lnSpc>
              <a:spcAft>
                <a:spcPts val="200"/>
              </a:spcAft>
              <a:defRPr/>
            </a:lvl3pPr>
            <a:lvl4pPr marL="688975" indent="-225425">
              <a:lnSpc>
                <a:spcPct val="100000"/>
              </a:lnSpc>
              <a:spcAft>
                <a:spcPts val="200"/>
              </a:spcAft>
              <a:defRPr/>
            </a:lvl4pPr>
            <a:lvl5pPr marL="914400" indent="-225425">
              <a:lnSpc>
                <a:spcPct val="100000"/>
              </a:lnSpc>
              <a:spcAft>
                <a:spcPts val="200"/>
              </a:spcAft>
              <a:defRPr/>
            </a:lvl5pPr>
          </a:lstStyle>
          <a:p>
            <a:r>
              <a:rPr lang="en-US" dirty="0"/>
              <a:t>Header (Arial 18pt. Bold)</a:t>
            </a:r>
          </a:p>
          <a:p>
            <a:pPr lvl="1"/>
            <a:r>
              <a:rPr lang="en-US" dirty="0"/>
              <a:t>First Bullet </a:t>
            </a:r>
          </a:p>
          <a:p>
            <a:pPr lvl="2"/>
            <a:r>
              <a:rPr lang="en-US" dirty="0"/>
              <a:t>Second Bullet </a:t>
            </a:r>
          </a:p>
          <a:p>
            <a:pPr lvl="3"/>
            <a:r>
              <a:rPr lang="en-US" dirty="0"/>
              <a:t>Third Bullet </a:t>
            </a:r>
          </a:p>
          <a:p>
            <a:pPr lvl="4"/>
            <a:r>
              <a:rPr lang="en-US" dirty="0"/>
              <a:t>Fourth Bullet </a:t>
            </a:r>
          </a:p>
        </p:txBody>
      </p:sp>
      <p:sp>
        <p:nvSpPr>
          <p:cNvPr id="15" name="Content Placeholder 8"/>
          <p:cNvSpPr>
            <a:spLocks noGrp="1"/>
          </p:cNvSpPr>
          <p:nvPr>
            <p:ph sz="quarter" idx="20" hasCustomPrompt="1"/>
          </p:nvPr>
        </p:nvSpPr>
        <p:spPr>
          <a:xfrm>
            <a:off x="4702175" y="1482086"/>
            <a:ext cx="4114800" cy="4023360"/>
          </a:xfrm>
        </p:spPr>
        <p:txBody>
          <a:bodyPr>
            <a:spAutoFit/>
          </a:bodyPr>
          <a:lstStyle>
            <a:lvl1pPr>
              <a:lnSpc>
                <a:spcPct val="100000"/>
              </a:lnSpc>
              <a:spcAft>
                <a:spcPts val="200"/>
              </a:spcAft>
              <a:defRPr/>
            </a:lvl1pPr>
            <a:lvl2pPr marL="233363" indent="-233363">
              <a:lnSpc>
                <a:spcPct val="100000"/>
              </a:lnSpc>
              <a:spcAft>
                <a:spcPts val="200"/>
              </a:spcAft>
              <a:defRPr/>
            </a:lvl2pPr>
            <a:lvl3pPr marL="463550" indent="-238125">
              <a:lnSpc>
                <a:spcPct val="100000"/>
              </a:lnSpc>
              <a:spcAft>
                <a:spcPts val="200"/>
              </a:spcAft>
              <a:defRPr/>
            </a:lvl3pPr>
            <a:lvl4pPr marL="688975" indent="-225425">
              <a:lnSpc>
                <a:spcPct val="100000"/>
              </a:lnSpc>
              <a:spcAft>
                <a:spcPts val="200"/>
              </a:spcAft>
              <a:defRPr/>
            </a:lvl4pPr>
            <a:lvl5pPr marL="914400" indent="-225425">
              <a:lnSpc>
                <a:spcPct val="100000"/>
              </a:lnSpc>
              <a:spcAft>
                <a:spcPts val="200"/>
              </a:spcAft>
              <a:defRPr/>
            </a:lvl5pPr>
          </a:lstStyle>
          <a:p>
            <a:r>
              <a:rPr lang="en-US" dirty="0"/>
              <a:t>Header (Arial 18pt. Bold)</a:t>
            </a:r>
          </a:p>
          <a:p>
            <a:pPr lvl="1"/>
            <a:r>
              <a:rPr lang="en-US" dirty="0"/>
              <a:t>First Bullet </a:t>
            </a:r>
          </a:p>
          <a:p>
            <a:pPr lvl="2"/>
            <a:r>
              <a:rPr lang="en-US" dirty="0"/>
              <a:t>Second Bullet </a:t>
            </a:r>
          </a:p>
          <a:p>
            <a:pPr lvl="3"/>
            <a:r>
              <a:rPr lang="en-US" dirty="0"/>
              <a:t>Third Bullet </a:t>
            </a:r>
          </a:p>
          <a:p>
            <a:pPr lvl="4"/>
            <a:r>
              <a:rPr lang="en-US" dirty="0"/>
              <a:t>Fourth Bullet </a:t>
            </a:r>
          </a:p>
        </p:txBody>
      </p:sp>
      <p:sp>
        <p:nvSpPr>
          <p:cNvPr id="8" name="Title 1"/>
          <p:cNvSpPr>
            <a:spLocks noGrp="1"/>
          </p:cNvSpPr>
          <p:nvPr>
            <p:ph type="title"/>
          </p:nvPr>
        </p:nvSpPr>
        <p:spPr>
          <a:xfrm>
            <a:off x="331137" y="291378"/>
            <a:ext cx="6845860" cy="359073"/>
          </a:xfrm>
        </p:spPr>
        <p:txBody>
          <a:bodyPr lIns="0" tIns="0" rIns="0" bIns="0">
            <a:spAutoFit/>
          </a:bodyPr>
          <a:lstStyle>
            <a:lvl1pPr>
              <a:lnSpc>
                <a:spcPts val="2800"/>
              </a:lnSpc>
              <a:defRPr>
                <a:solidFill>
                  <a:srgbClr val="005598"/>
                </a:solidFill>
              </a:defRPr>
            </a:lvl1pPr>
          </a:lstStyle>
          <a:p>
            <a:r>
              <a:rPr lang="en-US" dirty="0"/>
              <a:t>Click to edit Master title style</a:t>
            </a:r>
          </a:p>
        </p:txBody>
      </p:sp>
    </p:spTree>
    <p:extLst>
      <p:ext uri="{BB962C8B-B14F-4D97-AF65-F5344CB8AC3E}">
        <p14:creationId xmlns:p14="http://schemas.microsoft.com/office/powerpoint/2010/main" val="22974177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51580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523"/>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64445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09958" y="2500306"/>
            <a:ext cx="4459932" cy="1102949"/>
          </a:xfrm>
        </p:spPr>
        <p:txBody>
          <a:bodyPr lIns="0" tIns="0" rIns="0" bIns="0"/>
          <a:lstStyle>
            <a:lvl1pPr>
              <a:defRPr sz="6961" b="0" i="0">
                <a:solidFill>
                  <a:srgbClr val="939598"/>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527064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09958" y="2500306"/>
            <a:ext cx="4459932" cy="1102949"/>
          </a:xfrm>
        </p:spPr>
        <p:txBody>
          <a:bodyPr lIns="0" tIns="0" rIns="0" bIns="0"/>
          <a:lstStyle>
            <a:lvl1pPr>
              <a:defRPr sz="6961" b="0" i="0">
                <a:solidFill>
                  <a:srgbClr val="939598"/>
                </a:solidFill>
                <a:latin typeface="Calibri"/>
                <a:cs typeface="Calibri"/>
              </a:defRPr>
            </a:lvl1pPr>
          </a:lstStyle>
          <a:p>
            <a:endParaRPr/>
          </a:p>
        </p:txBody>
      </p:sp>
      <p:sp>
        <p:nvSpPr>
          <p:cNvPr id="3" name="Holder 3"/>
          <p:cNvSpPr>
            <a:spLocks noGrp="1"/>
          </p:cNvSpPr>
          <p:nvPr>
            <p:ph sz="half" idx="2"/>
          </p:nvPr>
        </p:nvSpPr>
        <p:spPr>
          <a:xfrm>
            <a:off x="457200" y="1577383"/>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83"/>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06406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7ED40E-8BF5-4EFD-B97B-138F29FC9747}" type="datetime1">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13702-4C34-4D23-BAF0-A63271FB2B78}" type="slidenum">
              <a:rPr lang="en-US" smtClean="0"/>
              <a:t>‹#›</a:t>
            </a:fld>
            <a:endParaRPr lang="en-US"/>
          </a:p>
        </p:txBody>
      </p:sp>
    </p:spTree>
    <p:extLst>
      <p:ext uri="{BB962C8B-B14F-4D97-AF65-F5344CB8AC3E}">
        <p14:creationId xmlns:p14="http://schemas.microsoft.com/office/powerpoint/2010/main" val="2012228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09958" y="2500306"/>
            <a:ext cx="4459932" cy="1102949"/>
          </a:xfrm>
        </p:spPr>
        <p:txBody>
          <a:bodyPr lIns="0" tIns="0" rIns="0" bIns="0"/>
          <a:lstStyle>
            <a:lvl1pPr>
              <a:defRPr sz="6961" b="0" i="0">
                <a:solidFill>
                  <a:srgbClr val="939598"/>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536987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535948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7869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AAFC51-C7F2-4D44-978E-11A49E9B217C}" type="datetime1">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13702-4C34-4D23-BAF0-A63271FB2B78}" type="slidenum">
              <a:rPr lang="en-US" smtClean="0"/>
              <a:t>‹#›</a:t>
            </a:fld>
            <a:endParaRPr lang="en-US"/>
          </a:p>
        </p:txBody>
      </p:sp>
    </p:spTree>
    <p:extLst>
      <p:ext uri="{BB962C8B-B14F-4D97-AF65-F5344CB8AC3E}">
        <p14:creationId xmlns:p14="http://schemas.microsoft.com/office/powerpoint/2010/main" val="391187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E238A3-29D9-4A79-A803-6BD28C93E805}" type="datetime1">
              <a:rPr lang="en-US" smtClean="0"/>
              <a:t>3/30/2017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B13702-4C34-4D23-BAF0-A63271FB2B78}" type="slidenum">
              <a:rPr lang="en-US" smtClean="0"/>
              <a:t>‹#›</a:t>
            </a:fld>
            <a:endParaRPr lang="en-US"/>
          </a:p>
        </p:txBody>
      </p:sp>
    </p:spTree>
    <p:extLst>
      <p:ext uri="{BB962C8B-B14F-4D97-AF65-F5344CB8AC3E}">
        <p14:creationId xmlns:p14="http://schemas.microsoft.com/office/powerpoint/2010/main" val="35167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32719F-F8B1-4AD9-926E-3E76E477BB80}" type="datetime1">
              <a:rPr lang="en-US" smtClean="0"/>
              <a:t>3/30/2017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B13702-4C34-4D23-BAF0-A63271FB2B78}" type="slidenum">
              <a:rPr lang="en-US" smtClean="0"/>
              <a:t>‹#›</a:t>
            </a:fld>
            <a:endParaRPr lang="en-US"/>
          </a:p>
        </p:txBody>
      </p:sp>
    </p:spTree>
    <p:extLst>
      <p:ext uri="{BB962C8B-B14F-4D97-AF65-F5344CB8AC3E}">
        <p14:creationId xmlns:p14="http://schemas.microsoft.com/office/powerpoint/2010/main" val="149149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9A8A8-92FA-4B8C-9C27-EB18D0AC503C}" type="datetime1">
              <a:rPr lang="en-US" smtClean="0"/>
              <a:t>3/30/2017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B13702-4C34-4D23-BAF0-A63271FB2B78}" type="slidenum">
              <a:rPr lang="en-US" smtClean="0"/>
              <a:t>‹#›</a:t>
            </a:fld>
            <a:endParaRPr lang="en-US"/>
          </a:p>
        </p:txBody>
      </p:sp>
    </p:spTree>
    <p:extLst>
      <p:ext uri="{BB962C8B-B14F-4D97-AF65-F5344CB8AC3E}">
        <p14:creationId xmlns:p14="http://schemas.microsoft.com/office/powerpoint/2010/main" val="2037299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5.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9.xml"/><Relationship Id="rId7" Type="http://schemas.openxmlformats.org/officeDocument/2006/relationships/theme" Target="../theme/theme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94C8F-78B3-4A2B-BDF6-3501407AA3AE}" type="datetime1">
              <a:rPr lang="en-US" smtClean="0"/>
              <a:t>3/30/2017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13702-4C34-4D23-BAF0-A63271FB2B78}" type="slidenum">
              <a:rPr lang="en-US" smtClean="0"/>
              <a:t>‹#›</a:t>
            </a:fld>
            <a:endParaRPr lang="en-US"/>
          </a:p>
        </p:txBody>
      </p:sp>
    </p:spTree>
    <p:extLst>
      <p:ext uri="{BB962C8B-B14F-4D97-AF65-F5344CB8AC3E}">
        <p14:creationId xmlns:p14="http://schemas.microsoft.com/office/powerpoint/2010/main" val="1874509311"/>
      </p:ext>
    </p:extLst>
  </p:cSld>
  <p:clrMap bg1="lt1" tx1="dk1" bg2="lt2" tx2="dk2" accent1="accent1" accent2="accent2" accent3="accent3" accent4="accent4" accent5="accent5" accent6="accent6" hlink="hlink" folHlink="folHlink"/>
  <p:sldLayoutIdLst>
    <p:sldLayoutId id="2147483660" r:id="rId1"/>
    <p:sldLayoutId id="2147483673"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3AFB1-FB8A-4634-9745-9E99775F8C95}" type="datetime1">
              <a:rPr lang="en-US" smtClean="0"/>
              <a:t>3/30/2017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18AFB-0C37-461C-8E2C-7BDB5F9EA85E}" type="slidenum">
              <a:rPr lang="en-US" smtClean="0"/>
              <a:t>‹#›</a:t>
            </a:fld>
            <a:endParaRPr lang="en-US"/>
          </a:p>
        </p:txBody>
      </p:sp>
    </p:spTree>
    <p:extLst>
      <p:ext uri="{BB962C8B-B14F-4D97-AF65-F5344CB8AC3E}">
        <p14:creationId xmlns:p14="http://schemas.microsoft.com/office/powerpoint/2010/main" val="28962655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xt Box 13"/>
          <p:cNvSpPr txBox="1">
            <a:spLocks noChangeArrowheads="1"/>
          </p:cNvSpPr>
          <p:nvPr/>
        </p:nvSpPr>
        <p:spPr bwMode="auto">
          <a:xfrm>
            <a:off x="311965" y="6069924"/>
            <a:ext cx="7818048"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bIns="0" anchor="b" anchorCtr="0">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00" dirty="0">
                <a:latin typeface="Arial Narrow" pitchFamily="34" charset="0"/>
                <a:cs typeface="Arial" pitchFamily="34" charset="0"/>
              </a:rPr>
              <a:t>1.</a:t>
            </a:r>
            <a:r>
              <a:rPr lang="en-US" sz="1000" baseline="0" dirty="0">
                <a:latin typeface="Arial Narrow" pitchFamily="34" charset="0"/>
                <a:cs typeface="Arial" pitchFamily="34" charset="0"/>
              </a:rPr>
              <a:t> </a:t>
            </a:r>
            <a:r>
              <a:rPr lang="en-US" sz="1000" dirty="0">
                <a:latin typeface="Arial Narrow" pitchFamily="34" charset="0"/>
                <a:cs typeface="Arial" pitchFamily="34" charset="0"/>
              </a:rPr>
              <a:t>The 2016 Franklin Templeton Retirement Income Strategies and Expectations (RISE) survey was conducted online among a sample of 2,019 adults comprising</a:t>
            </a:r>
            <a:br>
              <a:rPr lang="en-US" sz="1000" dirty="0">
                <a:latin typeface="Arial Narrow" pitchFamily="34" charset="0"/>
                <a:cs typeface="Arial" pitchFamily="34" charset="0"/>
              </a:rPr>
            </a:br>
            <a:r>
              <a:rPr lang="en-US" sz="1000" dirty="0">
                <a:latin typeface="Arial Narrow" pitchFamily="34" charset="0"/>
                <a:cs typeface="Arial" pitchFamily="34" charset="0"/>
              </a:rPr>
              <a:t>1,011 men and 1,008 women 18 years of age or older. The survey was administered between January 4–18, 2016 by ORC International’s Online CARAVAN</a:t>
            </a:r>
            <a:r>
              <a:rPr lang="en-US" sz="1000" baseline="30000" dirty="0">
                <a:latin typeface="Arial Narrow" pitchFamily="34" charset="0"/>
                <a:cs typeface="Arial" pitchFamily="34" charset="0"/>
              </a:rPr>
              <a:t>®</a:t>
            </a:r>
            <a:r>
              <a:rPr lang="en-US" sz="1000" baseline="0" dirty="0">
                <a:latin typeface="Arial Narrow" pitchFamily="34" charset="0"/>
                <a:cs typeface="Arial" pitchFamily="34" charset="0"/>
              </a:rPr>
              <a:t>, which</a:t>
            </a:r>
            <a:br>
              <a:rPr lang="en-US" sz="1000" baseline="0" dirty="0">
                <a:latin typeface="Arial Narrow" pitchFamily="34" charset="0"/>
                <a:cs typeface="Arial" pitchFamily="34" charset="0"/>
              </a:rPr>
            </a:br>
            <a:r>
              <a:rPr lang="en-US" sz="1000" baseline="0" dirty="0">
                <a:latin typeface="Arial Narrow" pitchFamily="34" charset="0"/>
                <a:cs typeface="Arial" pitchFamily="34" charset="0"/>
              </a:rPr>
              <a:t>is not affiliated with Franklin Templeton Investments. Data is weighted to gender, age, geographic region, education and race. The custom-designed weighting program assigns a weighting factor to the data based on current population statistics from the U.S. Census Bureau. </a:t>
            </a:r>
            <a:endParaRPr lang="en-US" sz="1000" dirty="0">
              <a:latin typeface="Arial Narrow" pitchFamily="34" charset="0"/>
              <a:cs typeface="Arial" pitchFamily="34" charset="0"/>
            </a:endParaRPr>
          </a:p>
        </p:txBody>
      </p:sp>
      <p:sp>
        <p:nvSpPr>
          <p:cNvPr id="18" name="Rectangle 17"/>
          <p:cNvSpPr/>
          <p:nvPr/>
        </p:nvSpPr>
        <p:spPr>
          <a:xfrm>
            <a:off x="233076" y="241203"/>
            <a:ext cx="3145413" cy="461665"/>
          </a:xfrm>
          <a:prstGeom prst="rect">
            <a:avLst/>
          </a:prstGeom>
        </p:spPr>
        <p:txBody>
          <a:bodyPr wrap="none">
            <a:spAutoFit/>
          </a:bodyPr>
          <a:lstStyle/>
          <a:p>
            <a:r>
              <a:rPr lang="en-US" sz="2400" b="1" dirty="0">
                <a:solidFill>
                  <a:srgbClr val="005598"/>
                </a:solidFill>
                <a:latin typeface="Arial" pitchFamily="34" charset="0"/>
                <a:cs typeface="Arial" pitchFamily="34" charset="0"/>
              </a:rPr>
              <a:t>Retirement Realities</a:t>
            </a:r>
          </a:p>
        </p:txBody>
      </p:sp>
      <p:grpSp>
        <p:nvGrpSpPr>
          <p:cNvPr id="9" name="Group 8"/>
          <p:cNvGrpSpPr/>
          <p:nvPr/>
        </p:nvGrpSpPr>
        <p:grpSpPr>
          <a:xfrm>
            <a:off x="0" y="289791"/>
            <a:ext cx="9142987" cy="809394"/>
            <a:chOff x="0" y="289791"/>
            <a:chExt cx="9142987" cy="809394"/>
          </a:xfrm>
        </p:grpSpPr>
        <p:cxnSp>
          <p:nvCxnSpPr>
            <p:cNvPr id="10" name="Straight Connector 9"/>
            <p:cNvCxnSpPr/>
            <p:nvPr userDrawn="1"/>
          </p:nvCxnSpPr>
          <p:spPr>
            <a:xfrm>
              <a:off x="0" y="1099185"/>
              <a:ext cx="9142987" cy="0"/>
            </a:xfrm>
            <a:prstGeom prst="line">
              <a:avLst/>
            </a:prstGeom>
            <a:noFill/>
            <a:ln w="21844" cap="flat" cmpd="sng" algn="ctr">
              <a:solidFill>
                <a:schemeClr val="accent1"/>
              </a:solidFill>
              <a:prstDash val="solid"/>
              <a:miter lim="800000"/>
            </a:ln>
            <a:effectLst/>
          </p:spPr>
        </p:cxnSp>
        <p:cxnSp>
          <p:nvCxnSpPr>
            <p:cNvPr id="11" name="Straight Connector 10"/>
            <p:cNvCxnSpPr/>
            <p:nvPr userDrawn="1"/>
          </p:nvCxnSpPr>
          <p:spPr>
            <a:xfrm>
              <a:off x="0" y="1055400"/>
              <a:ext cx="9142987" cy="0"/>
            </a:xfrm>
            <a:prstGeom prst="line">
              <a:avLst/>
            </a:prstGeom>
            <a:noFill/>
            <a:ln w="12700" cap="flat" cmpd="sng" algn="ctr">
              <a:solidFill>
                <a:schemeClr val="accent1"/>
              </a:solidFill>
              <a:prstDash val="solid"/>
              <a:miter lim="800000"/>
            </a:ln>
            <a:effectLst/>
          </p:spPr>
        </p:cxn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2655" y="289791"/>
              <a:ext cx="1297829" cy="629065"/>
            </a:xfrm>
            <a:prstGeom prst="rect">
              <a:avLst/>
            </a:prstGeom>
          </p:spPr>
        </p:pic>
      </p:grpSp>
      <p:sp>
        <p:nvSpPr>
          <p:cNvPr id="8" name="Slide Number Placeholder 2"/>
          <p:cNvSpPr>
            <a:spLocks noGrp="1"/>
          </p:cNvSpPr>
          <p:nvPr>
            <p:ph type="sldNum" sz="quarter" idx="4"/>
          </p:nvPr>
        </p:nvSpPr>
        <p:spPr>
          <a:xfrm>
            <a:off x="6680796" y="6366983"/>
            <a:ext cx="2133600" cy="365125"/>
          </a:xfrm>
          <a:prstGeom prst="rect">
            <a:avLst/>
          </a:prstGeom>
        </p:spPr>
        <p:txBody>
          <a:bodyPr vert="horz" lIns="0" tIns="0" rIns="0" bIns="0" rtlCol="0" anchor="b" anchorCtr="0"/>
          <a:lstStyle>
            <a:lvl1pPr>
              <a:defRPr kumimoji="0" lang="en-US" sz="900" b="0" i="0" u="none" strike="noStrike" cap="none" spc="0" normalizeH="0" baseline="0" smtClean="0">
                <a:ln>
                  <a:noFill/>
                </a:ln>
                <a:solidFill>
                  <a:srgbClr val="000000"/>
                </a:solidFill>
                <a:effectLst/>
                <a:uLnTx/>
                <a:uFillTx/>
                <a:latin typeface="Arial" charset="0"/>
                <a:ea typeface="ＭＳ Ｐゴシック" charset="0"/>
                <a:cs typeface="ＭＳ Ｐゴシック" charset="0"/>
              </a:defRPr>
            </a:lvl1pPr>
          </a:lstStyle>
          <a:p>
            <a:pPr algn="r" fontAlgn="base">
              <a:spcBef>
                <a:spcPct val="0"/>
              </a:spcBef>
              <a:spcAft>
                <a:spcPct val="0"/>
              </a:spcAft>
            </a:pPr>
            <a:fld id="{03F2F772-F96C-4CC2-B008-31E2D5798D57}" type="slidenum">
              <a:rPr lang="en-US" smtClean="0"/>
              <a:pPr algn="r" fontAlgn="base">
                <a:spcBef>
                  <a:spcPct val="0"/>
                </a:spcBef>
                <a:spcAft>
                  <a:spcPct val="0"/>
                </a:spcAft>
              </a:pPr>
              <a:t>‹#›</a:t>
            </a:fld>
            <a:endParaRPr lang="en-US" dirty="0"/>
          </a:p>
        </p:txBody>
      </p:sp>
    </p:spTree>
    <p:extLst>
      <p:ext uri="{BB962C8B-B14F-4D97-AF65-F5344CB8AC3E}">
        <p14:creationId xmlns:p14="http://schemas.microsoft.com/office/powerpoint/2010/main" val="3201063514"/>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 Box 13"/>
          <p:cNvSpPr txBox="1">
            <a:spLocks noChangeArrowheads="1"/>
          </p:cNvSpPr>
          <p:nvPr/>
        </p:nvSpPr>
        <p:spPr bwMode="auto">
          <a:xfrm>
            <a:off x="311965" y="6069924"/>
            <a:ext cx="7818048"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bIns="0" anchor="b" anchorCtr="0">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00" dirty="0">
                <a:latin typeface="Arial Narrow" pitchFamily="34" charset="0"/>
                <a:cs typeface="Arial" pitchFamily="34" charset="0"/>
              </a:rPr>
              <a:t>1.</a:t>
            </a:r>
            <a:r>
              <a:rPr lang="en-US" sz="1000" baseline="0" dirty="0">
                <a:latin typeface="Arial Narrow" pitchFamily="34" charset="0"/>
                <a:cs typeface="Arial" pitchFamily="34" charset="0"/>
              </a:rPr>
              <a:t> </a:t>
            </a:r>
            <a:r>
              <a:rPr lang="en-US" sz="1000" dirty="0">
                <a:latin typeface="Arial Narrow" pitchFamily="34" charset="0"/>
                <a:cs typeface="Arial" pitchFamily="34" charset="0"/>
              </a:rPr>
              <a:t>The 2016 Franklin Templeton Retirement Income Strategies and Expectations (RISE) survey was conducted online among a sample of 2,019 adults comprising</a:t>
            </a:r>
            <a:br>
              <a:rPr lang="en-US" sz="1000" dirty="0">
                <a:latin typeface="Arial Narrow" pitchFamily="34" charset="0"/>
                <a:cs typeface="Arial" pitchFamily="34" charset="0"/>
              </a:rPr>
            </a:br>
            <a:r>
              <a:rPr lang="en-US" sz="1000" dirty="0">
                <a:latin typeface="Arial Narrow" pitchFamily="34" charset="0"/>
                <a:cs typeface="Arial" pitchFamily="34" charset="0"/>
              </a:rPr>
              <a:t>1,011 men and 1,008 women 18 years of age or older. The survey was administered between January 4–18, 2016 by ORC International’s Online CARAVAN</a:t>
            </a:r>
            <a:r>
              <a:rPr lang="en-US" sz="1000" baseline="30000" dirty="0">
                <a:latin typeface="Arial Narrow" pitchFamily="34" charset="0"/>
                <a:cs typeface="Arial" pitchFamily="34" charset="0"/>
              </a:rPr>
              <a:t>®</a:t>
            </a:r>
            <a:r>
              <a:rPr lang="en-US" sz="1000" baseline="0" dirty="0">
                <a:latin typeface="Arial Narrow" pitchFamily="34" charset="0"/>
                <a:cs typeface="Arial" pitchFamily="34" charset="0"/>
              </a:rPr>
              <a:t>, which</a:t>
            </a:r>
            <a:br>
              <a:rPr lang="en-US" sz="1000" baseline="0" dirty="0">
                <a:latin typeface="Arial Narrow" pitchFamily="34" charset="0"/>
                <a:cs typeface="Arial" pitchFamily="34" charset="0"/>
              </a:rPr>
            </a:br>
            <a:r>
              <a:rPr lang="en-US" sz="1000" baseline="0" dirty="0">
                <a:latin typeface="Arial Narrow" pitchFamily="34" charset="0"/>
                <a:cs typeface="Arial" pitchFamily="34" charset="0"/>
              </a:rPr>
              <a:t>is not affiliated with Franklin Templeton Investments. Data is weighted to gender, age, geographic region, education and race. The custom-designed weighting program assigns a weighting factor to the data based on current population statistics from the U.S. Census Bureau. </a:t>
            </a:r>
            <a:endParaRPr lang="en-US" sz="1000" dirty="0">
              <a:latin typeface="Arial Narrow" pitchFamily="34" charset="0"/>
              <a:cs typeface="Arial" pitchFamily="34" charset="0"/>
            </a:endParaRPr>
          </a:p>
        </p:txBody>
      </p:sp>
      <p:sp>
        <p:nvSpPr>
          <p:cNvPr id="10" name="Rectangle 9"/>
          <p:cNvSpPr/>
          <p:nvPr/>
        </p:nvSpPr>
        <p:spPr>
          <a:xfrm>
            <a:off x="233076" y="241203"/>
            <a:ext cx="3145413" cy="461665"/>
          </a:xfrm>
          <a:prstGeom prst="rect">
            <a:avLst/>
          </a:prstGeom>
        </p:spPr>
        <p:txBody>
          <a:bodyPr wrap="none">
            <a:spAutoFit/>
          </a:bodyPr>
          <a:lstStyle/>
          <a:p>
            <a:r>
              <a:rPr lang="en-US" sz="2400" b="1" dirty="0">
                <a:ln>
                  <a:noFill/>
                </a:ln>
                <a:solidFill>
                  <a:srgbClr val="005598"/>
                </a:solidFill>
                <a:latin typeface="Arial" pitchFamily="34" charset="0"/>
                <a:cs typeface="Arial" pitchFamily="34" charset="0"/>
              </a:rPr>
              <a:t>Retirement Realities</a:t>
            </a:r>
          </a:p>
        </p:txBody>
      </p:sp>
      <p:grpSp>
        <p:nvGrpSpPr>
          <p:cNvPr id="11" name="Group 10"/>
          <p:cNvGrpSpPr/>
          <p:nvPr/>
        </p:nvGrpSpPr>
        <p:grpSpPr>
          <a:xfrm>
            <a:off x="0" y="289791"/>
            <a:ext cx="9142987" cy="809394"/>
            <a:chOff x="0" y="289791"/>
            <a:chExt cx="9142987" cy="809394"/>
          </a:xfrm>
        </p:grpSpPr>
        <p:cxnSp>
          <p:nvCxnSpPr>
            <p:cNvPr id="12" name="Straight Connector 11"/>
            <p:cNvCxnSpPr/>
            <p:nvPr userDrawn="1"/>
          </p:nvCxnSpPr>
          <p:spPr>
            <a:xfrm>
              <a:off x="0" y="1099185"/>
              <a:ext cx="9142987" cy="0"/>
            </a:xfrm>
            <a:prstGeom prst="line">
              <a:avLst/>
            </a:prstGeom>
            <a:noFill/>
            <a:ln w="21844" cap="flat" cmpd="sng" algn="ctr">
              <a:solidFill>
                <a:schemeClr val="accent1"/>
              </a:solidFill>
              <a:prstDash val="solid"/>
              <a:miter lim="800000"/>
            </a:ln>
            <a:effectLst/>
          </p:spPr>
        </p:cxnSp>
        <p:cxnSp>
          <p:nvCxnSpPr>
            <p:cNvPr id="13" name="Straight Connector 12"/>
            <p:cNvCxnSpPr/>
            <p:nvPr userDrawn="1"/>
          </p:nvCxnSpPr>
          <p:spPr>
            <a:xfrm>
              <a:off x="0" y="1055400"/>
              <a:ext cx="9142987" cy="0"/>
            </a:xfrm>
            <a:prstGeom prst="line">
              <a:avLst/>
            </a:prstGeom>
            <a:noFill/>
            <a:ln w="12700" cap="flat" cmpd="sng" algn="ctr">
              <a:solidFill>
                <a:schemeClr val="accent1"/>
              </a:solidFill>
              <a:prstDash val="solid"/>
              <a:miter lim="800000"/>
            </a:ln>
            <a:effectLst/>
          </p:spPr>
        </p:cxn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2655" y="289791"/>
              <a:ext cx="1297829" cy="629065"/>
            </a:xfrm>
            <a:prstGeom prst="rect">
              <a:avLst/>
            </a:prstGeom>
          </p:spPr>
        </p:pic>
      </p:grpSp>
      <p:sp>
        <p:nvSpPr>
          <p:cNvPr id="8" name="Slide Number Placeholder 2"/>
          <p:cNvSpPr>
            <a:spLocks noGrp="1"/>
          </p:cNvSpPr>
          <p:nvPr>
            <p:ph type="sldNum" sz="quarter" idx="4"/>
          </p:nvPr>
        </p:nvSpPr>
        <p:spPr>
          <a:xfrm>
            <a:off x="6680796" y="6366983"/>
            <a:ext cx="2133600" cy="365125"/>
          </a:xfrm>
          <a:prstGeom prst="rect">
            <a:avLst/>
          </a:prstGeom>
        </p:spPr>
        <p:txBody>
          <a:bodyPr vert="horz" lIns="0" tIns="0" rIns="0" bIns="0" rtlCol="0" anchor="b" anchorCtr="0"/>
          <a:lstStyle>
            <a:lvl1pPr>
              <a:defRPr kumimoji="0" lang="en-US" sz="900" b="0" i="0" u="none" strike="noStrike" cap="none" spc="0" normalizeH="0" baseline="0" smtClean="0">
                <a:ln>
                  <a:noFill/>
                </a:ln>
                <a:solidFill>
                  <a:srgbClr val="000000"/>
                </a:solidFill>
                <a:effectLst/>
                <a:uLnTx/>
                <a:uFillTx/>
                <a:latin typeface="Arial" charset="0"/>
                <a:ea typeface="ＭＳ Ｐゴシック" charset="0"/>
                <a:cs typeface="ＭＳ Ｐゴシック" charset="0"/>
              </a:defRPr>
            </a:lvl1pPr>
          </a:lstStyle>
          <a:p>
            <a:pPr algn="r" fontAlgn="base">
              <a:spcBef>
                <a:spcPct val="0"/>
              </a:spcBef>
              <a:spcAft>
                <a:spcPct val="0"/>
              </a:spcAft>
            </a:pPr>
            <a:fld id="{03F2F772-F96C-4CC2-B008-31E2D5798D57}" type="slidenum">
              <a:rPr lang="en-US" smtClean="0"/>
              <a:pPr algn="r" fontAlgn="base">
                <a:spcBef>
                  <a:spcPct val="0"/>
                </a:spcBef>
                <a:spcAft>
                  <a:spcPct val="0"/>
                </a:spcAft>
              </a:pPr>
              <a:t>‹#›</a:t>
            </a:fld>
            <a:endParaRPr lang="en-US" dirty="0"/>
          </a:p>
        </p:txBody>
      </p:sp>
    </p:spTree>
    <p:extLst>
      <p:ext uri="{BB962C8B-B14F-4D97-AF65-F5344CB8AC3E}">
        <p14:creationId xmlns:p14="http://schemas.microsoft.com/office/powerpoint/2010/main" val="3134485147"/>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Slide Number Placeholder 2"/>
          <p:cNvSpPr>
            <a:spLocks noGrp="1"/>
          </p:cNvSpPr>
          <p:nvPr>
            <p:ph type="sldNum" sz="quarter" idx="4"/>
          </p:nvPr>
        </p:nvSpPr>
        <p:spPr>
          <a:xfrm>
            <a:off x="6680796" y="6366983"/>
            <a:ext cx="2133600" cy="365125"/>
          </a:xfrm>
          <a:prstGeom prst="rect">
            <a:avLst/>
          </a:prstGeom>
        </p:spPr>
        <p:txBody>
          <a:bodyPr vert="horz" lIns="0" tIns="0" rIns="0" bIns="0" rtlCol="0" anchor="b" anchorCtr="0"/>
          <a:lstStyle>
            <a:lvl1pPr>
              <a:defRPr kumimoji="0" lang="en-US" sz="900" b="0" i="0" u="none" strike="noStrike" cap="none" spc="0" normalizeH="0" baseline="0" smtClean="0">
                <a:ln>
                  <a:noFill/>
                </a:ln>
                <a:solidFill>
                  <a:srgbClr val="000000"/>
                </a:solidFill>
                <a:effectLst/>
                <a:uLnTx/>
                <a:uFillTx/>
                <a:latin typeface="Arial" charset="0"/>
                <a:ea typeface="ＭＳ Ｐゴシック" charset="0"/>
                <a:cs typeface="ＭＳ Ｐゴシック" charset="0"/>
              </a:defRPr>
            </a:lvl1pPr>
          </a:lstStyle>
          <a:p>
            <a:pPr algn="r" fontAlgn="base">
              <a:spcBef>
                <a:spcPct val="0"/>
              </a:spcBef>
              <a:spcAft>
                <a:spcPct val="0"/>
              </a:spcAft>
            </a:pPr>
            <a:fld id="{03F2F772-F96C-4CC2-B008-31E2D5798D57}" type="slidenum">
              <a:rPr lang="en-US" smtClean="0"/>
              <a:pPr algn="r" fontAlgn="base">
                <a:spcBef>
                  <a:spcPct val="0"/>
                </a:spcBef>
                <a:spcAft>
                  <a:spcPct val="0"/>
                </a:spcAft>
              </a:pPr>
              <a:t>‹#›</a:t>
            </a:fld>
            <a:endParaRPr lang="en-US" dirty="0"/>
          </a:p>
        </p:txBody>
      </p:sp>
      <p:sp>
        <p:nvSpPr>
          <p:cNvPr id="9" name="Rectangle 8"/>
          <p:cNvSpPr/>
          <p:nvPr/>
        </p:nvSpPr>
        <p:spPr>
          <a:xfrm>
            <a:off x="233076" y="241203"/>
            <a:ext cx="3145413" cy="461665"/>
          </a:xfrm>
          <a:prstGeom prst="rect">
            <a:avLst/>
          </a:prstGeom>
        </p:spPr>
        <p:txBody>
          <a:bodyPr wrap="none">
            <a:spAutoFit/>
          </a:bodyPr>
          <a:lstStyle/>
          <a:p>
            <a:r>
              <a:rPr lang="en-US" sz="2400" b="1" dirty="0">
                <a:solidFill>
                  <a:srgbClr val="005598"/>
                </a:solidFill>
                <a:latin typeface="Arial" pitchFamily="34" charset="0"/>
                <a:cs typeface="Arial" pitchFamily="34" charset="0"/>
              </a:rPr>
              <a:t>Retirement Realities</a:t>
            </a:r>
          </a:p>
        </p:txBody>
      </p:sp>
      <p:grpSp>
        <p:nvGrpSpPr>
          <p:cNvPr id="10" name="Group 9"/>
          <p:cNvGrpSpPr/>
          <p:nvPr/>
        </p:nvGrpSpPr>
        <p:grpSpPr>
          <a:xfrm>
            <a:off x="0" y="289791"/>
            <a:ext cx="9142987" cy="809394"/>
            <a:chOff x="0" y="289791"/>
            <a:chExt cx="9142987" cy="809394"/>
          </a:xfrm>
        </p:grpSpPr>
        <p:cxnSp>
          <p:nvCxnSpPr>
            <p:cNvPr id="11" name="Straight Connector 10"/>
            <p:cNvCxnSpPr/>
            <p:nvPr userDrawn="1"/>
          </p:nvCxnSpPr>
          <p:spPr>
            <a:xfrm>
              <a:off x="0" y="1099185"/>
              <a:ext cx="9142987" cy="0"/>
            </a:xfrm>
            <a:prstGeom prst="line">
              <a:avLst/>
            </a:prstGeom>
            <a:noFill/>
            <a:ln w="21844" cap="flat" cmpd="sng" algn="ctr">
              <a:solidFill>
                <a:schemeClr val="accent1"/>
              </a:solidFill>
              <a:prstDash val="solid"/>
              <a:miter lim="800000"/>
            </a:ln>
            <a:effectLst/>
          </p:spPr>
        </p:cxnSp>
        <p:cxnSp>
          <p:nvCxnSpPr>
            <p:cNvPr id="12" name="Straight Connector 11"/>
            <p:cNvCxnSpPr/>
            <p:nvPr userDrawn="1"/>
          </p:nvCxnSpPr>
          <p:spPr>
            <a:xfrm>
              <a:off x="0" y="1055400"/>
              <a:ext cx="9142987" cy="0"/>
            </a:xfrm>
            <a:prstGeom prst="line">
              <a:avLst/>
            </a:prstGeom>
            <a:noFill/>
            <a:ln w="12700" cap="flat" cmpd="sng" algn="ctr">
              <a:solidFill>
                <a:schemeClr val="accent1"/>
              </a:solidFill>
              <a:prstDash val="solid"/>
              <a:miter lim="800000"/>
            </a:ln>
            <a:effectLst/>
          </p:spPr>
        </p:cxn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2655" y="289791"/>
              <a:ext cx="1297829" cy="629065"/>
            </a:xfrm>
            <a:prstGeom prst="rect">
              <a:avLst/>
            </a:prstGeom>
          </p:spPr>
        </p:pic>
      </p:grpSp>
      <p:sp>
        <p:nvSpPr>
          <p:cNvPr id="14" name="Text Box 13"/>
          <p:cNvSpPr txBox="1">
            <a:spLocks noChangeArrowheads="1"/>
          </p:cNvSpPr>
          <p:nvPr/>
        </p:nvSpPr>
        <p:spPr bwMode="auto">
          <a:xfrm>
            <a:off x="311965" y="6069924"/>
            <a:ext cx="7818048"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bIns="0" anchor="b" anchorCtr="0">
            <a:spAutoFit/>
          </a:bodyPr>
          <a:lstStyle>
            <a:lvl1pPr eaLnBrk="0" hangingPunct="0">
              <a:defRPr sz="1600">
                <a:solidFill>
                  <a:schemeClr val="tx1"/>
                </a:solidFill>
                <a:latin typeface="Arial" charset="0"/>
                <a:ea typeface="Geneva" pitchFamily="32" charset="-128"/>
              </a:defRPr>
            </a:lvl1pPr>
            <a:lvl2pPr marL="742950" indent="-285750" eaLnBrk="0" hangingPunct="0">
              <a:defRPr sz="1600">
                <a:solidFill>
                  <a:schemeClr val="tx1"/>
                </a:solidFill>
                <a:latin typeface="Arial" charset="0"/>
                <a:ea typeface="Geneva" pitchFamily="32" charset="-128"/>
              </a:defRPr>
            </a:lvl2pPr>
            <a:lvl3pPr marL="1143000" indent="-228600" eaLnBrk="0" hangingPunct="0">
              <a:defRPr sz="1600">
                <a:solidFill>
                  <a:schemeClr val="tx1"/>
                </a:solidFill>
                <a:latin typeface="Arial" charset="0"/>
                <a:ea typeface="Geneva" pitchFamily="32" charset="-128"/>
              </a:defRPr>
            </a:lvl3pPr>
            <a:lvl4pPr marL="1600200" indent="-228600" eaLnBrk="0" hangingPunct="0">
              <a:defRPr sz="1600">
                <a:solidFill>
                  <a:schemeClr val="tx1"/>
                </a:solidFill>
                <a:latin typeface="Arial" charset="0"/>
                <a:ea typeface="Geneva" pitchFamily="32" charset="-128"/>
              </a:defRPr>
            </a:lvl4pPr>
            <a:lvl5pPr marL="2057400" indent="-228600" eaLnBrk="0" hangingPunct="0">
              <a:defRPr sz="1600">
                <a:solidFill>
                  <a:schemeClr val="tx1"/>
                </a:solidFill>
                <a:latin typeface="Arial" charset="0"/>
                <a:ea typeface="Geneva" pitchFamily="32" charset="-128"/>
              </a:defRPr>
            </a:lvl5pPr>
            <a:lvl6pPr marL="2514600" indent="-228600" eaLnBrk="0" fontAlgn="base" hangingPunct="0">
              <a:spcBef>
                <a:spcPct val="0"/>
              </a:spcBef>
              <a:spcAft>
                <a:spcPct val="0"/>
              </a:spcAft>
              <a:defRPr sz="1600">
                <a:solidFill>
                  <a:schemeClr val="tx1"/>
                </a:solidFill>
                <a:latin typeface="Arial" charset="0"/>
                <a:ea typeface="Geneva" pitchFamily="32" charset="-128"/>
              </a:defRPr>
            </a:lvl6pPr>
            <a:lvl7pPr marL="2971800" indent="-228600" eaLnBrk="0" fontAlgn="base" hangingPunct="0">
              <a:spcBef>
                <a:spcPct val="0"/>
              </a:spcBef>
              <a:spcAft>
                <a:spcPct val="0"/>
              </a:spcAft>
              <a:defRPr sz="1600">
                <a:solidFill>
                  <a:schemeClr val="tx1"/>
                </a:solidFill>
                <a:latin typeface="Arial" charset="0"/>
                <a:ea typeface="Geneva" pitchFamily="32" charset="-128"/>
              </a:defRPr>
            </a:lvl7pPr>
            <a:lvl8pPr marL="3429000" indent="-228600" eaLnBrk="0" fontAlgn="base" hangingPunct="0">
              <a:spcBef>
                <a:spcPct val="0"/>
              </a:spcBef>
              <a:spcAft>
                <a:spcPct val="0"/>
              </a:spcAft>
              <a:defRPr sz="1600">
                <a:solidFill>
                  <a:schemeClr val="tx1"/>
                </a:solidFill>
                <a:latin typeface="Arial" charset="0"/>
                <a:ea typeface="Geneva" pitchFamily="32" charset="-128"/>
              </a:defRPr>
            </a:lvl8pPr>
            <a:lvl9pPr marL="3886200" indent="-228600" eaLnBrk="0" fontAlgn="base" hangingPunct="0">
              <a:spcBef>
                <a:spcPct val="0"/>
              </a:spcBef>
              <a:spcAft>
                <a:spcPct val="0"/>
              </a:spcAft>
              <a:defRPr sz="1600">
                <a:solidFill>
                  <a:schemeClr val="tx1"/>
                </a:solidFill>
                <a:latin typeface="Arial" charset="0"/>
                <a:ea typeface="Geneva" pitchFamily="32" charset="-128"/>
              </a:defRPr>
            </a:lvl9pPr>
          </a:lstStyle>
          <a:p>
            <a:pPr eaLnBrk="1" hangingPunct="1"/>
            <a:r>
              <a:rPr lang="en-US" sz="1000" dirty="0">
                <a:latin typeface="Arial Narrow" pitchFamily="34" charset="0"/>
                <a:cs typeface="Arial" pitchFamily="34" charset="0"/>
              </a:rPr>
              <a:t>1.</a:t>
            </a:r>
            <a:r>
              <a:rPr lang="en-US" sz="1000" baseline="0" dirty="0">
                <a:latin typeface="Arial Narrow" pitchFamily="34" charset="0"/>
                <a:cs typeface="Arial" pitchFamily="34" charset="0"/>
              </a:rPr>
              <a:t> </a:t>
            </a:r>
            <a:r>
              <a:rPr lang="en-US" sz="1000" dirty="0">
                <a:latin typeface="Arial Narrow" pitchFamily="34" charset="0"/>
                <a:cs typeface="Arial" pitchFamily="34" charset="0"/>
              </a:rPr>
              <a:t>The 2016 Franklin Templeton Retirement Income Strategies and Expectations (RISE) survey was conducted online among a sample of 2,019 adults comprising</a:t>
            </a:r>
            <a:br>
              <a:rPr lang="en-US" sz="1000" dirty="0">
                <a:latin typeface="Arial Narrow" pitchFamily="34" charset="0"/>
                <a:cs typeface="Arial" pitchFamily="34" charset="0"/>
              </a:rPr>
            </a:br>
            <a:r>
              <a:rPr lang="en-US" sz="1000" dirty="0">
                <a:latin typeface="Arial Narrow" pitchFamily="34" charset="0"/>
                <a:cs typeface="Arial" pitchFamily="34" charset="0"/>
              </a:rPr>
              <a:t>1,011 men and 1,008 women 18 years of age or older. The survey was administered between January 4–18, 2016 by ORC International’s Online CARAVAN</a:t>
            </a:r>
            <a:r>
              <a:rPr lang="en-US" sz="1000" baseline="30000" dirty="0">
                <a:latin typeface="Arial Narrow" pitchFamily="34" charset="0"/>
                <a:cs typeface="Arial" pitchFamily="34" charset="0"/>
              </a:rPr>
              <a:t>®</a:t>
            </a:r>
            <a:r>
              <a:rPr lang="en-US" sz="1000" baseline="0" dirty="0">
                <a:latin typeface="Arial Narrow" pitchFamily="34" charset="0"/>
                <a:cs typeface="Arial" pitchFamily="34" charset="0"/>
              </a:rPr>
              <a:t>, which</a:t>
            </a:r>
            <a:br>
              <a:rPr lang="en-US" sz="1000" baseline="0" dirty="0">
                <a:latin typeface="Arial Narrow" pitchFamily="34" charset="0"/>
                <a:cs typeface="Arial" pitchFamily="34" charset="0"/>
              </a:rPr>
            </a:br>
            <a:r>
              <a:rPr lang="en-US" sz="1000" baseline="0" dirty="0">
                <a:latin typeface="Arial Narrow" pitchFamily="34" charset="0"/>
                <a:cs typeface="Arial" pitchFamily="34" charset="0"/>
              </a:rPr>
              <a:t>is not affiliated with Franklin Templeton Investments. Data is weighted to gender, age, geographic region, education and race. The custom-designed weighting program assigns a weighting factor to the data based on current population statistics from the U.S. Census Bureau. </a:t>
            </a:r>
            <a:endParaRPr lang="en-US" sz="1000" dirty="0">
              <a:latin typeface="Arial Narrow" pitchFamily="34" charset="0"/>
              <a:cs typeface="Arial" pitchFamily="34" charset="0"/>
            </a:endParaRPr>
          </a:p>
        </p:txBody>
      </p:sp>
    </p:spTree>
    <p:extLst>
      <p:ext uri="{BB962C8B-B14F-4D97-AF65-F5344CB8AC3E}">
        <p14:creationId xmlns:p14="http://schemas.microsoft.com/office/powerpoint/2010/main" val="2303453011"/>
      </p:ext>
    </p:extLst>
  </p:cSld>
  <p:clrMap bg1="lt1" tx1="dk1" bg2="lt2" tx2="dk2" accent1="accent1" accent2="accent2" accent3="accent3" accent4="accent4" accent5="accent5" accent6="accent6" hlink="hlink" folHlink="folHlink"/>
  <p:sldLayoutIdLst>
    <p:sldLayoutId id="2147483679" r:id="rId1"/>
    <p:sldLayoutId id="2147483680" r:id="rId2"/>
  </p:sldLayoutIdLst>
  <p:hf hdr="0" ftr="0" dt="0"/>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gray">
          <a:xfrm>
            <a:off x="336973" y="291590"/>
            <a:ext cx="822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dirty="0"/>
              <a:t>Click to edit Master title style</a:t>
            </a:r>
          </a:p>
        </p:txBody>
      </p:sp>
      <p:sp>
        <p:nvSpPr>
          <p:cNvPr id="1028" name="Rectangle 3"/>
          <p:cNvSpPr>
            <a:spLocks noGrp="1" noChangeArrowheads="1"/>
          </p:cNvSpPr>
          <p:nvPr>
            <p:ph type="body" idx="1"/>
          </p:nvPr>
        </p:nvSpPr>
        <p:spPr bwMode="gray">
          <a:xfrm>
            <a:off x="210065" y="1371600"/>
            <a:ext cx="8229600"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grpSp>
        <p:nvGrpSpPr>
          <p:cNvPr id="13" name="Group 12"/>
          <p:cNvGrpSpPr/>
          <p:nvPr/>
        </p:nvGrpSpPr>
        <p:grpSpPr>
          <a:xfrm>
            <a:off x="0" y="289791"/>
            <a:ext cx="9142987" cy="809394"/>
            <a:chOff x="0" y="289791"/>
            <a:chExt cx="9142987" cy="809394"/>
          </a:xfrm>
        </p:grpSpPr>
        <p:cxnSp>
          <p:nvCxnSpPr>
            <p:cNvPr id="14" name="Straight Connector 13"/>
            <p:cNvCxnSpPr/>
            <p:nvPr userDrawn="1"/>
          </p:nvCxnSpPr>
          <p:spPr>
            <a:xfrm>
              <a:off x="0" y="1099185"/>
              <a:ext cx="9142987" cy="0"/>
            </a:xfrm>
            <a:prstGeom prst="line">
              <a:avLst/>
            </a:prstGeom>
            <a:noFill/>
            <a:ln w="21844" cap="flat" cmpd="sng" algn="ctr">
              <a:solidFill>
                <a:srgbClr val="004FA6"/>
              </a:solidFill>
              <a:prstDash val="solid"/>
              <a:miter lim="800000"/>
            </a:ln>
            <a:effectLst/>
          </p:spPr>
        </p:cxnSp>
        <p:cxnSp>
          <p:nvCxnSpPr>
            <p:cNvPr id="15" name="Straight Connector 14"/>
            <p:cNvCxnSpPr/>
            <p:nvPr userDrawn="1"/>
          </p:nvCxnSpPr>
          <p:spPr>
            <a:xfrm>
              <a:off x="0" y="1055400"/>
              <a:ext cx="9142987" cy="0"/>
            </a:xfrm>
            <a:prstGeom prst="line">
              <a:avLst/>
            </a:prstGeom>
            <a:noFill/>
            <a:ln w="12700" cap="flat" cmpd="sng" algn="ctr">
              <a:solidFill>
                <a:srgbClr val="004FA6"/>
              </a:solidFill>
              <a:prstDash val="solid"/>
              <a:miter lim="800000"/>
            </a:ln>
            <a:effectLst/>
          </p:spPr>
        </p:cxn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2655" y="289791"/>
              <a:ext cx="1297829" cy="629065"/>
            </a:xfrm>
            <a:prstGeom prst="rect">
              <a:avLst/>
            </a:prstGeom>
          </p:spPr>
        </p:pic>
      </p:grpSp>
    </p:spTree>
    <p:extLst>
      <p:ext uri="{BB962C8B-B14F-4D97-AF65-F5344CB8AC3E}">
        <p14:creationId xmlns:p14="http://schemas.microsoft.com/office/powerpoint/2010/main" val="1819913669"/>
      </p:ext>
    </p:extLst>
  </p:cSld>
  <p:clrMap bg1="lt1" tx1="dk1" bg2="lt2" tx2="dk2" accent1="accent1" accent2="accent2" accent3="accent3" accent4="accent4" accent5="accent5" accent6="accent6" hlink="hlink" folHlink="folHlink"/>
  <p:sldLayoutIdLst>
    <p:sldLayoutId id="2147483682" r:id="rId1"/>
  </p:sldLayoutIdLst>
  <p:transition spd="slow"/>
  <p:hf hdr="0" ftr="0" dt="0"/>
  <p:txStyles>
    <p:titleStyle>
      <a:lvl1pPr algn="l" rtl="0" eaLnBrk="0" fontAlgn="base" hangingPunct="0">
        <a:spcBef>
          <a:spcPct val="0"/>
        </a:spcBef>
        <a:spcAft>
          <a:spcPts val="600"/>
        </a:spcAft>
        <a:defRPr kumimoji="1" sz="2400" b="1">
          <a:solidFill>
            <a:srgbClr val="005598"/>
          </a:solidFill>
          <a:latin typeface="+mj-lt"/>
          <a:ea typeface="ＭＳ Ｐゴシック" charset="0"/>
          <a:cs typeface="Geneva" charset="-128"/>
        </a:defRPr>
      </a:lvl1pPr>
      <a:lvl2pPr algn="l" rtl="0" eaLnBrk="0" fontAlgn="base" hangingPunct="0">
        <a:spcBef>
          <a:spcPct val="0"/>
        </a:spcBef>
        <a:spcAft>
          <a:spcPct val="0"/>
        </a:spcAft>
        <a:defRPr kumimoji="1" sz="2400" b="1">
          <a:solidFill>
            <a:srgbClr val="004FA6"/>
          </a:solidFill>
          <a:latin typeface="Arial" charset="0"/>
          <a:ea typeface="ＭＳ Ｐゴシック" charset="0"/>
          <a:cs typeface="Geneva" charset="-128"/>
        </a:defRPr>
      </a:lvl2pPr>
      <a:lvl3pPr algn="l" rtl="0" eaLnBrk="0" fontAlgn="base" hangingPunct="0">
        <a:spcBef>
          <a:spcPct val="0"/>
        </a:spcBef>
        <a:spcAft>
          <a:spcPct val="0"/>
        </a:spcAft>
        <a:defRPr kumimoji="1" sz="2400" b="1">
          <a:solidFill>
            <a:srgbClr val="004FA6"/>
          </a:solidFill>
          <a:latin typeface="Arial" charset="0"/>
          <a:ea typeface="ＭＳ Ｐゴシック" charset="0"/>
          <a:cs typeface="Geneva" charset="-128"/>
        </a:defRPr>
      </a:lvl3pPr>
      <a:lvl4pPr algn="l" rtl="0" eaLnBrk="0" fontAlgn="base" hangingPunct="0">
        <a:spcBef>
          <a:spcPct val="0"/>
        </a:spcBef>
        <a:spcAft>
          <a:spcPct val="0"/>
        </a:spcAft>
        <a:defRPr kumimoji="1" sz="2400" b="1">
          <a:solidFill>
            <a:srgbClr val="004FA6"/>
          </a:solidFill>
          <a:latin typeface="Arial" charset="0"/>
          <a:ea typeface="ＭＳ Ｐゴシック" charset="0"/>
          <a:cs typeface="Geneva" charset="-128"/>
        </a:defRPr>
      </a:lvl4pPr>
      <a:lvl5pPr algn="l" rtl="0" eaLnBrk="0" fontAlgn="base" hangingPunct="0">
        <a:spcBef>
          <a:spcPct val="0"/>
        </a:spcBef>
        <a:spcAft>
          <a:spcPct val="0"/>
        </a:spcAft>
        <a:defRPr kumimoji="1" sz="2400" b="1">
          <a:solidFill>
            <a:srgbClr val="004FA6"/>
          </a:solidFill>
          <a:latin typeface="Arial" charset="0"/>
          <a:ea typeface="ＭＳ Ｐゴシック" charset="0"/>
          <a:cs typeface="Geneva" charset="-128"/>
        </a:defRPr>
      </a:lvl5pPr>
      <a:lvl6pPr marL="457200" algn="l" rtl="0" fontAlgn="base">
        <a:spcBef>
          <a:spcPct val="0"/>
        </a:spcBef>
        <a:spcAft>
          <a:spcPct val="0"/>
        </a:spcAft>
        <a:defRPr kumimoji="1" sz="2400" b="1">
          <a:solidFill>
            <a:srgbClr val="004FA6"/>
          </a:solidFill>
          <a:latin typeface="Arial" charset="0"/>
        </a:defRPr>
      </a:lvl6pPr>
      <a:lvl7pPr marL="914400" algn="l" rtl="0" fontAlgn="base">
        <a:spcBef>
          <a:spcPct val="0"/>
        </a:spcBef>
        <a:spcAft>
          <a:spcPct val="0"/>
        </a:spcAft>
        <a:defRPr kumimoji="1" sz="2400" b="1">
          <a:solidFill>
            <a:srgbClr val="004FA6"/>
          </a:solidFill>
          <a:latin typeface="Arial" charset="0"/>
        </a:defRPr>
      </a:lvl7pPr>
      <a:lvl8pPr marL="1371600" algn="l" rtl="0" fontAlgn="base">
        <a:spcBef>
          <a:spcPct val="0"/>
        </a:spcBef>
        <a:spcAft>
          <a:spcPct val="0"/>
        </a:spcAft>
        <a:defRPr kumimoji="1" sz="2400" b="1">
          <a:solidFill>
            <a:srgbClr val="004FA6"/>
          </a:solidFill>
          <a:latin typeface="Arial" charset="0"/>
        </a:defRPr>
      </a:lvl8pPr>
      <a:lvl9pPr marL="1828800" algn="l" rtl="0" fontAlgn="base">
        <a:spcBef>
          <a:spcPct val="0"/>
        </a:spcBef>
        <a:spcAft>
          <a:spcPct val="0"/>
        </a:spcAft>
        <a:defRPr kumimoji="1" sz="2400" b="1">
          <a:solidFill>
            <a:srgbClr val="004FA6"/>
          </a:solidFill>
          <a:latin typeface="Arial" charset="0"/>
        </a:defRPr>
      </a:lvl9pPr>
    </p:titleStyle>
    <p:bodyStyle>
      <a:lvl1pPr marL="198438" indent="-198438" algn="l" rtl="0" eaLnBrk="0" fontAlgn="base" hangingPunct="0">
        <a:spcBef>
          <a:spcPct val="0"/>
        </a:spcBef>
        <a:spcAft>
          <a:spcPct val="25000"/>
        </a:spcAft>
        <a:buClr>
          <a:srgbClr val="005598"/>
        </a:buClr>
        <a:buSzPct val="115000"/>
        <a:buChar char="•"/>
        <a:defRPr sz="2400">
          <a:solidFill>
            <a:srgbClr val="000000"/>
          </a:solidFill>
          <a:latin typeface="+mn-lt"/>
          <a:ea typeface="ＭＳ Ｐゴシック" charset="0"/>
          <a:cs typeface="Geneva" charset="-128"/>
        </a:defRPr>
      </a:lvl1pPr>
      <a:lvl2pPr marL="742950" indent="-285750" algn="l" rtl="0" eaLnBrk="0" fontAlgn="base" hangingPunct="0">
        <a:spcBef>
          <a:spcPct val="0"/>
        </a:spcBef>
        <a:spcAft>
          <a:spcPct val="25000"/>
        </a:spcAft>
        <a:buSzPct val="115000"/>
        <a:buChar char="–"/>
        <a:defRPr sz="2200">
          <a:solidFill>
            <a:srgbClr val="000000"/>
          </a:solidFill>
          <a:latin typeface="+mn-lt"/>
          <a:ea typeface="Geneva" charset="-128"/>
          <a:cs typeface="Geneva" charset="-128"/>
        </a:defRPr>
      </a:lvl2pPr>
      <a:lvl3pPr marL="1143000" indent="-228600" algn="l" rtl="0" eaLnBrk="0" fontAlgn="base" hangingPunct="0">
        <a:spcBef>
          <a:spcPct val="20000"/>
        </a:spcBef>
        <a:spcAft>
          <a:spcPct val="0"/>
        </a:spcAft>
        <a:buChar char="•"/>
        <a:defRPr sz="2000">
          <a:solidFill>
            <a:srgbClr val="000000"/>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Geneva" charset="-128"/>
        </a:defRPr>
      </a:lvl6pPr>
      <a:lvl7pPr marL="2971800" indent="-228600" algn="l" rtl="0" fontAlgn="base">
        <a:spcBef>
          <a:spcPct val="20000"/>
        </a:spcBef>
        <a:spcAft>
          <a:spcPct val="0"/>
        </a:spcAft>
        <a:buChar char="»"/>
        <a:defRPr sz="2000">
          <a:solidFill>
            <a:schemeClr val="tx1"/>
          </a:solidFill>
          <a:latin typeface="+mn-lt"/>
          <a:ea typeface="Geneva" charset="-128"/>
        </a:defRPr>
      </a:lvl7pPr>
      <a:lvl8pPr marL="3429000" indent="-228600" algn="l" rtl="0" fontAlgn="base">
        <a:spcBef>
          <a:spcPct val="20000"/>
        </a:spcBef>
        <a:spcAft>
          <a:spcPct val="0"/>
        </a:spcAft>
        <a:buChar char="»"/>
        <a:defRPr sz="2000">
          <a:solidFill>
            <a:schemeClr val="tx1"/>
          </a:solidFill>
          <a:latin typeface="+mn-lt"/>
          <a:ea typeface="Geneva" charset="-128"/>
        </a:defRPr>
      </a:lvl8pPr>
      <a:lvl9pPr marL="3886200" indent="-228600" algn="l" rtl="0" fontAlgn="base">
        <a:spcBef>
          <a:spcPct val="20000"/>
        </a:spcBef>
        <a:spcAft>
          <a:spcPct val="0"/>
        </a:spcAft>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3"/>
          <p:cNvSpPr>
            <a:spLocks noGrp="1" noChangeArrowheads="1"/>
          </p:cNvSpPr>
          <p:nvPr>
            <p:ph type="body" idx="1"/>
          </p:nvPr>
        </p:nvSpPr>
        <p:spPr bwMode="gray">
          <a:xfrm>
            <a:off x="207496" y="1371600"/>
            <a:ext cx="8053388"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itle Placeholder 1"/>
          <p:cNvSpPr>
            <a:spLocks noGrp="1"/>
          </p:cNvSpPr>
          <p:nvPr>
            <p:ph type="title"/>
          </p:nvPr>
        </p:nvSpPr>
        <p:spPr>
          <a:xfrm>
            <a:off x="236721" y="220740"/>
            <a:ext cx="8229600" cy="495383"/>
          </a:xfrm>
          <a:prstGeom prst="rect">
            <a:avLst/>
          </a:prstGeom>
        </p:spPr>
        <p:txBody>
          <a:bodyPr vert="horz" lIns="91440" tIns="45720" rIns="91440" bIns="45720" rtlCol="0" anchor="ctr">
            <a:normAutofit/>
          </a:bodyPr>
          <a:lstStyle/>
          <a:p>
            <a:r>
              <a:rPr lang="en-US" dirty="0"/>
              <a:t>Click to edit Master title style</a:t>
            </a:r>
          </a:p>
        </p:txBody>
      </p:sp>
      <p:grpSp>
        <p:nvGrpSpPr>
          <p:cNvPr id="11" name="Group 10"/>
          <p:cNvGrpSpPr/>
          <p:nvPr/>
        </p:nvGrpSpPr>
        <p:grpSpPr>
          <a:xfrm>
            <a:off x="0" y="289791"/>
            <a:ext cx="9142987" cy="809394"/>
            <a:chOff x="0" y="289791"/>
            <a:chExt cx="9142987" cy="809394"/>
          </a:xfrm>
        </p:grpSpPr>
        <p:cxnSp>
          <p:nvCxnSpPr>
            <p:cNvPr id="12" name="Straight Connector 11"/>
            <p:cNvCxnSpPr/>
            <p:nvPr userDrawn="1"/>
          </p:nvCxnSpPr>
          <p:spPr>
            <a:xfrm>
              <a:off x="0" y="1099185"/>
              <a:ext cx="9142987" cy="0"/>
            </a:xfrm>
            <a:prstGeom prst="line">
              <a:avLst/>
            </a:prstGeom>
            <a:noFill/>
            <a:ln w="21844" cap="flat" cmpd="sng" algn="ctr">
              <a:solidFill>
                <a:schemeClr val="accent1"/>
              </a:solidFill>
              <a:prstDash val="solid"/>
              <a:miter lim="800000"/>
            </a:ln>
            <a:effectLst/>
          </p:spPr>
        </p:cxnSp>
        <p:cxnSp>
          <p:nvCxnSpPr>
            <p:cNvPr id="15" name="Straight Connector 14"/>
            <p:cNvCxnSpPr/>
            <p:nvPr userDrawn="1"/>
          </p:nvCxnSpPr>
          <p:spPr>
            <a:xfrm>
              <a:off x="0" y="1055400"/>
              <a:ext cx="9142987" cy="0"/>
            </a:xfrm>
            <a:prstGeom prst="line">
              <a:avLst/>
            </a:prstGeom>
            <a:noFill/>
            <a:ln w="12700" cap="flat" cmpd="sng" algn="ctr">
              <a:solidFill>
                <a:schemeClr val="accent1"/>
              </a:solidFill>
              <a:prstDash val="solid"/>
              <a:miter lim="800000"/>
            </a:ln>
            <a:effectLst/>
          </p:spPr>
        </p:cxnSp>
        <p:pic>
          <p:nvPicPr>
            <p:cNvPr id="16" name="Picture 15"/>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522655" y="289791"/>
              <a:ext cx="1297829" cy="629065"/>
            </a:xfrm>
            <a:prstGeom prst="rect">
              <a:avLst/>
            </a:prstGeom>
          </p:spPr>
        </p:pic>
      </p:grpSp>
      <p:sp>
        <p:nvSpPr>
          <p:cNvPr id="8" name="Slide Number Placeholder 2"/>
          <p:cNvSpPr>
            <a:spLocks noGrp="1"/>
          </p:cNvSpPr>
          <p:nvPr>
            <p:ph type="sldNum" sz="quarter" idx="4"/>
          </p:nvPr>
        </p:nvSpPr>
        <p:spPr>
          <a:xfrm>
            <a:off x="6680796" y="6366983"/>
            <a:ext cx="2133600" cy="365125"/>
          </a:xfrm>
          <a:prstGeom prst="rect">
            <a:avLst/>
          </a:prstGeom>
        </p:spPr>
        <p:txBody>
          <a:bodyPr vert="horz" lIns="0" tIns="0" rIns="0" bIns="0" rtlCol="0" anchor="b" anchorCtr="0"/>
          <a:lstStyle>
            <a:lvl1pPr>
              <a:defRPr kumimoji="0" lang="en-US" sz="900" b="0" i="0" u="none" strike="noStrike" cap="none" spc="0" normalizeH="0" baseline="0" smtClean="0">
                <a:ln>
                  <a:noFill/>
                </a:ln>
                <a:solidFill>
                  <a:srgbClr val="000000"/>
                </a:solidFill>
                <a:effectLst/>
                <a:uLnTx/>
                <a:uFillTx/>
                <a:latin typeface="Arial" charset="0"/>
                <a:ea typeface="ＭＳ Ｐゴシック" charset="0"/>
                <a:cs typeface="ＭＳ Ｐゴシック" charset="0"/>
              </a:defRPr>
            </a:lvl1pPr>
          </a:lstStyle>
          <a:p>
            <a:pPr algn="r" fontAlgn="base">
              <a:spcBef>
                <a:spcPct val="0"/>
              </a:spcBef>
              <a:spcAft>
                <a:spcPct val="0"/>
              </a:spcAft>
            </a:pPr>
            <a:fld id="{03F2F772-F96C-4CC2-B008-31E2D5798D57}" type="slidenum">
              <a:rPr lang="en-US" smtClean="0"/>
              <a:pPr algn="r" fontAlgn="base">
                <a:spcBef>
                  <a:spcPct val="0"/>
                </a:spcBef>
                <a:spcAft>
                  <a:spcPct val="0"/>
                </a:spcAft>
              </a:pPr>
              <a:t>‹#›</a:t>
            </a:fld>
            <a:endParaRPr lang="en-US"/>
          </a:p>
        </p:txBody>
      </p:sp>
    </p:spTree>
    <p:extLst>
      <p:ext uri="{BB962C8B-B14F-4D97-AF65-F5344CB8AC3E}">
        <p14:creationId xmlns:p14="http://schemas.microsoft.com/office/powerpoint/2010/main" val="274067299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Lst>
  <p:hf hdr="0" ftr="0" dt="0"/>
  <p:txStyles>
    <p:titleStyle>
      <a:lvl1pPr algn="l" rtl="0" eaLnBrk="0" fontAlgn="base" hangingPunct="0">
        <a:spcBef>
          <a:spcPct val="0"/>
        </a:spcBef>
        <a:spcAft>
          <a:spcPct val="0"/>
        </a:spcAft>
        <a:defRPr kumimoji="1" sz="2400" b="1">
          <a:solidFill>
            <a:srgbClr val="005598"/>
          </a:solidFill>
          <a:latin typeface="+mj-lt"/>
          <a:ea typeface="Geneva" pitchFamily="80" charset="-128"/>
          <a:cs typeface="Geneva" pitchFamily="80" charset="-128"/>
        </a:defRPr>
      </a:lvl1pPr>
      <a:lvl2pPr algn="l" rtl="0" eaLnBrk="0" fontAlgn="base" hangingPunct="0">
        <a:spcBef>
          <a:spcPct val="0"/>
        </a:spcBef>
        <a:spcAft>
          <a:spcPct val="0"/>
        </a:spcAft>
        <a:defRPr kumimoji="1" sz="3000" b="1">
          <a:solidFill>
            <a:srgbClr val="004FA6"/>
          </a:solidFill>
          <a:latin typeface="Arial" pitchFamily="-112" charset="0"/>
          <a:ea typeface="Geneva" pitchFamily="80" charset="-128"/>
          <a:cs typeface="Geneva" pitchFamily="80" charset="-128"/>
        </a:defRPr>
      </a:lvl2pPr>
      <a:lvl3pPr algn="l" rtl="0" eaLnBrk="0" fontAlgn="base" hangingPunct="0">
        <a:spcBef>
          <a:spcPct val="0"/>
        </a:spcBef>
        <a:spcAft>
          <a:spcPct val="0"/>
        </a:spcAft>
        <a:defRPr kumimoji="1" sz="3000" b="1">
          <a:solidFill>
            <a:srgbClr val="004FA6"/>
          </a:solidFill>
          <a:latin typeface="Arial" pitchFamily="-112" charset="0"/>
          <a:ea typeface="Geneva" pitchFamily="80" charset="-128"/>
          <a:cs typeface="Geneva" pitchFamily="80" charset="-128"/>
        </a:defRPr>
      </a:lvl3pPr>
      <a:lvl4pPr algn="l" rtl="0" eaLnBrk="0" fontAlgn="base" hangingPunct="0">
        <a:spcBef>
          <a:spcPct val="0"/>
        </a:spcBef>
        <a:spcAft>
          <a:spcPct val="0"/>
        </a:spcAft>
        <a:defRPr kumimoji="1" sz="3000" b="1">
          <a:solidFill>
            <a:srgbClr val="004FA6"/>
          </a:solidFill>
          <a:latin typeface="Arial" pitchFamily="-112" charset="0"/>
          <a:ea typeface="Geneva" pitchFamily="80" charset="-128"/>
          <a:cs typeface="Geneva" pitchFamily="80" charset="-128"/>
        </a:defRPr>
      </a:lvl4pPr>
      <a:lvl5pPr algn="l" rtl="0" eaLnBrk="0" fontAlgn="base" hangingPunct="0">
        <a:spcBef>
          <a:spcPct val="0"/>
        </a:spcBef>
        <a:spcAft>
          <a:spcPct val="0"/>
        </a:spcAft>
        <a:defRPr kumimoji="1" sz="3000" b="1">
          <a:solidFill>
            <a:srgbClr val="004FA6"/>
          </a:solidFill>
          <a:latin typeface="Arial" pitchFamily="-112" charset="0"/>
          <a:ea typeface="Geneva" pitchFamily="80" charset="-128"/>
          <a:cs typeface="Geneva" pitchFamily="80" charset="-128"/>
        </a:defRPr>
      </a:lvl5pPr>
      <a:lvl6pPr marL="457200" algn="l" rtl="0" fontAlgn="base">
        <a:spcBef>
          <a:spcPct val="0"/>
        </a:spcBef>
        <a:spcAft>
          <a:spcPct val="0"/>
        </a:spcAft>
        <a:defRPr kumimoji="1" sz="3000" b="1">
          <a:solidFill>
            <a:srgbClr val="004FA6"/>
          </a:solidFill>
          <a:latin typeface="Arial" pitchFamily="-112" charset="0"/>
        </a:defRPr>
      </a:lvl6pPr>
      <a:lvl7pPr marL="914400" algn="l" rtl="0" fontAlgn="base">
        <a:spcBef>
          <a:spcPct val="0"/>
        </a:spcBef>
        <a:spcAft>
          <a:spcPct val="0"/>
        </a:spcAft>
        <a:defRPr kumimoji="1" sz="3000" b="1">
          <a:solidFill>
            <a:srgbClr val="004FA6"/>
          </a:solidFill>
          <a:latin typeface="Arial" pitchFamily="-112" charset="0"/>
        </a:defRPr>
      </a:lvl7pPr>
      <a:lvl8pPr marL="1371600" algn="l" rtl="0" fontAlgn="base">
        <a:spcBef>
          <a:spcPct val="0"/>
        </a:spcBef>
        <a:spcAft>
          <a:spcPct val="0"/>
        </a:spcAft>
        <a:defRPr kumimoji="1" sz="3000" b="1">
          <a:solidFill>
            <a:srgbClr val="004FA6"/>
          </a:solidFill>
          <a:latin typeface="Arial" pitchFamily="-112" charset="0"/>
        </a:defRPr>
      </a:lvl8pPr>
      <a:lvl9pPr marL="1828800" algn="l" rtl="0" fontAlgn="base">
        <a:spcBef>
          <a:spcPct val="0"/>
        </a:spcBef>
        <a:spcAft>
          <a:spcPct val="0"/>
        </a:spcAft>
        <a:defRPr kumimoji="1" sz="3000" b="1">
          <a:solidFill>
            <a:srgbClr val="004FA6"/>
          </a:solidFill>
          <a:latin typeface="Arial" pitchFamily="-112" charset="0"/>
        </a:defRPr>
      </a:lvl9pPr>
    </p:titleStyle>
    <p:bodyStyle>
      <a:lvl1pPr marL="201613" indent="-201613" algn="l" rtl="0" eaLnBrk="0" fontAlgn="base" hangingPunct="0">
        <a:spcBef>
          <a:spcPct val="0"/>
        </a:spcBef>
        <a:spcAft>
          <a:spcPct val="25000"/>
        </a:spcAft>
        <a:buClr>
          <a:srgbClr val="005598"/>
        </a:buClr>
        <a:buSzPct val="115000"/>
        <a:buChar char="•"/>
        <a:defRPr sz="2400">
          <a:solidFill>
            <a:srgbClr val="000000"/>
          </a:solidFill>
          <a:latin typeface="+mn-lt"/>
          <a:ea typeface="Geneva" pitchFamily="80" charset="-128"/>
          <a:cs typeface="Geneva" pitchFamily="80" charset="-128"/>
        </a:defRPr>
      </a:lvl1pPr>
      <a:lvl2pPr marL="749300" indent="-292100" algn="l" rtl="0" eaLnBrk="0" fontAlgn="base" hangingPunct="0">
        <a:spcBef>
          <a:spcPct val="0"/>
        </a:spcBef>
        <a:spcAft>
          <a:spcPct val="25000"/>
        </a:spcAft>
        <a:buSzPct val="115000"/>
        <a:buChar char="–"/>
        <a:defRPr sz="2200">
          <a:solidFill>
            <a:srgbClr val="000000"/>
          </a:solidFill>
          <a:latin typeface="+mn-lt"/>
          <a:ea typeface="Geneva" pitchFamily="-112" charset="-128"/>
          <a:cs typeface="Geneva"/>
        </a:defRPr>
      </a:lvl2pPr>
      <a:lvl3pPr marL="1143000" indent="-228600" algn="l" rtl="0" eaLnBrk="0" fontAlgn="base" hangingPunct="0">
        <a:spcBef>
          <a:spcPts val="500"/>
        </a:spcBef>
        <a:spcAft>
          <a:spcPct val="25000"/>
        </a:spcAft>
        <a:buSzPct val="115000"/>
        <a:buChar char="•"/>
        <a:defRPr sz="2000">
          <a:solidFill>
            <a:srgbClr val="000000"/>
          </a:solidFill>
          <a:latin typeface="+mn-lt"/>
          <a:ea typeface="Geneva" pitchFamily="-112" charset="-128"/>
          <a:cs typeface="Geneva"/>
        </a:defRPr>
      </a:lvl3pPr>
      <a:lvl4pPr marL="1600200" indent="-228600" algn="l" rtl="0" eaLnBrk="0" fontAlgn="base" hangingPunct="0">
        <a:spcBef>
          <a:spcPct val="20000"/>
        </a:spcBef>
        <a:spcAft>
          <a:spcPct val="0"/>
        </a:spcAft>
        <a:buChar char="–"/>
        <a:defRPr>
          <a:solidFill>
            <a:schemeClr val="tx1"/>
          </a:solidFill>
          <a:latin typeface="+mn-lt"/>
          <a:ea typeface="Geneva" pitchFamily="-112" charset="-128"/>
          <a:cs typeface="Geneva"/>
        </a:defRPr>
      </a:lvl4pPr>
      <a:lvl5pPr marL="2057400" indent="-228600" algn="l" rtl="0" eaLnBrk="0" fontAlgn="base" hangingPunct="0">
        <a:spcBef>
          <a:spcPct val="20000"/>
        </a:spcBef>
        <a:spcAft>
          <a:spcPct val="0"/>
        </a:spcAft>
        <a:buChar char="»"/>
        <a:defRPr>
          <a:solidFill>
            <a:schemeClr val="tx1"/>
          </a:solidFill>
          <a:latin typeface="+mn-lt"/>
          <a:ea typeface="Geneva" pitchFamily="-112" charset="-128"/>
          <a:cs typeface="Geneva"/>
        </a:defRPr>
      </a:lvl5pPr>
      <a:lvl6pPr marL="2514600" indent="-228600" algn="l" rtl="0" fontAlgn="base">
        <a:spcBef>
          <a:spcPct val="20000"/>
        </a:spcBef>
        <a:spcAft>
          <a:spcPct val="0"/>
        </a:spcAft>
        <a:buChar char="»"/>
        <a:defRPr>
          <a:solidFill>
            <a:schemeClr val="tx1"/>
          </a:solidFill>
          <a:latin typeface="+mn-lt"/>
          <a:ea typeface="Geneva" pitchFamily="-112" charset="-128"/>
        </a:defRPr>
      </a:lvl6pPr>
      <a:lvl7pPr marL="2971800" indent="-228600" algn="l" rtl="0" fontAlgn="base">
        <a:spcBef>
          <a:spcPct val="20000"/>
        </a:spcBef>
        <a:spcAft>
          <a:spcPct val="0"/>
        </a:spcAft>
        <a:buChar char="»"/>
        <a:defRPr>
          <a:solidFill>
            <a:schemeClr val="tx1"/>
          </a:solidFill>
          <a:latin typeface="+mn-lt"/>
          <a:ea typeface="Geneva" pitchFamily="-112" charset="-128"/>
        </a:defRPr>
      </a:lvl7pPr>
      <a:lvl8pPr marL="3429000" indent="-228600" algn="l" rtl="0" fontAlgn="base">
        <a:spcBef>
          <a:spcPct val="20000"/>
        </a:spcBef>
        <a:spcAft>
          <a:spcPct val="0"/>
        </a:spcAft>
        <a:buChar char="»"/>
        <a:defRPr>
          <a:solidFill>
            <a:schemeClr val="tx1"/>
          </a:solidFill>
          <a:latin typeface="+mn-lt"/>
          <a:ea typeface="Geneva" pitchFamily="-112" charset="-128"/>
        </a:defRPr>
      </a:lvl8pPr>
      <a:lvl9pPr marL="3886200" indent="-228600" algn="l" rtl="0" fontAlgn="base">
        <a:spcBef>
          <a:spcPct val="20000"/>
        </a:spcBef>
        <a:spcAft>
          <a:spcPct val="0"/>
        </a:spcAft>
        <a:buChar char="»"/>
        <a:defRPr>
          <a:solidFill>
            <a:schemeClr val="tx1"/>
          </a:solidFill>
          <a:latin typeface="+mn-lt"/>
          <a:ea typeface="Geneva"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09958" y="2500263"/>
            <a:ext cx="4459932" cy="1515800"/>
          </a:xfrm>
          <a:prstGeom prst="rect">
            <a:avLst/>
          </a:prstGeom>
        </p:spPr>
        <p:txBody>
          <a:bodyPr wrap="square" lIns="0" tIns="0" rIns="0" bIns="0">
            <a:spAutoFit/>
          </a:bodyPr>
          <a:lstStyle>
            <a:lvl1pPr>
              <a:defRPr sz="9850" b="0" i="0">
                <a:solidFill>
                  <a:srgbClr val="939598"/>
                </a:solidFill>
                <a:latin typeface="Calibri"/>
                <a:cs typeface="Calibri"/>
              </a:defRPr>
            </a:lvl1pPr>
          </a:lstStyle>
          <a:p>
            <a:endParaRPr/>
          </a:p>
        </p:txBody>
      </p:sp>
      <p:sp>
        <p:nvSpPr>
          <p:cNvPr id="3" name="Holder 3"/>
          <p:cNvSpPr>
            <a:spLocks noGrp="1"/>
          </p:cNvSpPr>
          <p:nvPr>
            <p:ph type="body" idx="1"/>
          </p:nvPr>
        </p:nvSpPr>
        <p:spPr>
          <a:xfrm>
            <a:off x="457200" y="1577383"/>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3/30/2017</a:t>
            </a:fld>
            <a:endParaRPr lang="en-US"/>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7070804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56" r:id="rId6"/>
  </p:sldLayoutIdLst>
  <p:txStyles>
    <p:titleStyle>
      <a:lvl1pPr>
        <a:defRPr>
          <a:latin typeface="+mj-lt"/>
          <a:ea typeface="+mj-ea"/>
          <a:cs typeface="+mj-cs"/>
        </a:defRPr>
      </a:lvl1pPr>
    </p:titleStyle>
    <p:bodyStyle>
      <a:lvl1pPr marL="0">
        <a:defRPr>
          <a:latin typeface="+mn-lt"/>
          <a:ea typeface="+mn-ea"/>
          <a:cs typeface="+mn-cs"/>
        </a:defRPr>
      </a:lvl1pPr>
      <a:lvl2pPr marL="320205">
        <a:defRPr>
          <a:latin typeface="+mn-lt"/>
          <a:ea typeface="+mn-ea"/>
          <a:cs typeface="+mn-cs"/>
        </a:defRPr>
      </a:lvl2pPr>
      <a:lvl3pPr marL="640414">
        <a:defRPr>
          <a:latin typeface="+mn-lt"/>
          <a:ea typeface="+mn-ea"/>
          <a:cs typeface="+mn-cs"/>
        </a:defRPr>
      </a:lvl3pPr>
      <a:lvl4pPr marL="960621">
        <a:defRPr>
          <a:latin typeface="+mn-lt"/>
          <a:ea typeface="+mn-ea"/>
          <a:cs typeface="+mn-cs"/>
        </a:defRPr>
      </a:lvl4pPr>
      <a:lvl5pPr marL="1280831">
        <a:defRPr>
          <a:latin typeface="+mn-lt"/>
          <a:ea typeface="+mn-ea"/>
          <a:cs typeface="+mn-cs"/>
        </a:defRPr>
      </a:lvl5pPr>
      <a:lvl6pPr marL="1601033">
        <a:defRPr>
          <a:latin typeface="+mn-lt"/>
          <a:ea typeface="+mn-ea"/>
          <a:cs typeface="+mn-cs"/>
        </a:defRPr>
      </a:lvl6pPr>
      <a:lvl7pPr marL="1921243">
        <a:defRPr>
          <a:latin typeface="+mn-lt"/>
          <a:ea typeface="+mn-ea"/>
          <a:cs typeface="+mn-cs"/>
        </a:defRPr>
      </a:lvl7pPr>
      <a:lvl8pPr marL="2241447">
        <a:defRPr>
          <a:latin typeface="+mn-lt"/>
          <a:ea typeface="+mn-ea"/>
          <a:cs typeface="+mn-cs"/>
        </a:defRPr>
      </a:lvl8pPr>
      <a:lvl9pPr marL="2561656">
        <a:defRPr>
          <a:latin typeface="+mn-lt"/>
          <a:ea typeface="+mn-ea"/>
          <a:cs typeface="+mn-cs"/>
        </a:defRPr>
      </a:lvl9pPr>
    </p:bodyStyle>
    <p:otherStyle>
      <a:lvl1pPr marL="0">
        <a:defRPr>
          <a:latin typeface="+mn-lt"/>
          <a:ea typeface="+mn-ea"/>
          <a:cs typeface="+mn-cs"/>
        </a:defRPr>
      </a:lvl1pPr>
      <a:lvl2pPr marL="320205">
        <a:defRPr>
          <a:latin typeface="+mn-lt"/>
          <a:ea typeface="+mn-ea"/>
          <a:cs typeface="+mn-cs"/>
        </a:defRPr>
      </a:lvl2pPr>
      <a:lvl3pPr marL="640414">
        <a:defRPr>
          <a:latin typeface="+mn-lt"/>
          <a:ea typeface="+mn-ea"/>
          <a:cs typeface="+mn-cs"/>
        </a:defRPr>
      </a:lvl3pPr>
      <a:lvl4pPr marL="960621">
        <a:defRPr>
          <a:latin typeface="+mn-lt"/>
          <a:ea typeface="+mn-ea"/>
          <a:cs typeface="+mn-cs"/>
        </a:defRPr>
      </a:lvl4pPr>
      <a:lvl5pPr marL="1280831">
        <a:defRPr>
          <a:latin typeface="+mn-lt"/>
          <a:ea typeface="+mn-ea"/>
          <a:cs typeface="+mn-cs"/>
        </a:defRPr>
      </a:lvl5pPr>
      <a:lvl6pPr marL="1601033">
        <a:defRPr>
          <a:latin typeface="+mn-lt"/>
          <a:ea typeface="+mn-ea"/>
          <a:cs typeface="+mn-cs"/>
        </a:defRPr>
      </a:lvl6pPr>
      <a:lvl7pPr marL="1921243">
        <a:defRPr>
          <a:latin typeface="+mn-lt"/>
          <a:ea typeface="+mn-ea"/>
          <a:cs typeface="+mn-cs"/>
        </a:defRPr>
      </a:lvl7pPr>
      <a:lvl8pPr marL="2241447">
        <a:defRPr>
          <a:latin typeface="+mn-lt"/>
          <a:ea typeface="+mn-ea"/>
          <a:cs typeface="+mn-cs"/>
        </a:defRPr>
      </a:lvl8pPr>
      <a:lvl9pPr marL="256165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trudy.dane@hubinternational.com" TargetMode="External"/><Relationship Id="rId2" Type="http://schemas.openxmlformats.org/officeDocument/2006/relationships/hyperlink" Target="mailto:scott.standley@hubinternational.com"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a:t>
            </a:r>
          </a:p>
        </p:txBody>
      </p:sp>
      <p:sp>
        <p:nvSpPr>
          <p:cNvPr id="3" name="Subtitle 2"/>
          <p:cNvSpPr>
            <a:spLocks noGrp="1"/>
          </p:cNvSpPr>
          <p:nvPr>
            <p:ph type="subTitle" idx="1"/>
          </p:nvPr>
        </p:nvSpPr>
        <p:spPr>
          <a:xfrm>
            <a:off x="457200" y="5029200"/>
            <a:ext cx="3817620" cy="680160"/>
          </a:xfrm>
        </p:spPr>
        <p:txBody>
          <a:bodyPr/>
          <a:lstStyle/>
          <a:p>
            <a:r>
              <a:rPr lang="en-US" dirty="0"/>
              <a:t>Scott Standley, Trudy Dane, Toni Price</a:t>
            </a:r>
          </a:p>
          <a:p>
            <a:r>
              <a:rPr lang="en-US" dirty="0"/>
              <a:t>Hub International</a:t>
            </a:r>
          </a:p>
          <a:p>
            <a:endParaRPr lang="en-US" dirty="0"/>
          </a:p>
        </p:txBody>
      </p:sp>
      <p:sp>
        <p:nvSpPr>
          <p:cNvPr id="4" name="TextBox 3"/>
          <p:cNvSpPr txBox="1"/>
          <p:nvPr/>
        </p:nvSpPr>
        <p:spPr>
          <a:xfrm>
            <a:off x="0" y="1143000"/>
            <a:ext cx="5387926" cy="2000548"/>
          </a:xfrm>
          <a:prstGeom prst="rect">
            <a:avLst/>
          </a:prstGeom>
          <a:noFill/>
        </p:spPr>
        <p:txBody>
          <a:bodyPr wrap="square" rtlCol="0">
            <a:spAutoFit/>
          </a:bodyPr>
          <a:lstStyle/>
          <a:p>
            <a:r>
              <a:rPr lang="en-US" sz="2800" dirty="0">
                <a:solidFill>
                  <a:schemeClr val="bg1"/>
                </a:solidFill>
              </a:rPr>
              <a:t>MEDICARE  COVERAGE</a:t>
            </a:r>
          </a:p>
          <a:p>
            <a:endParaRPr lang="en-US" sz="2400" dirty="0">
              <a:solidFill>
                <a:schemeClr val="bg1"/>
              </a:solidFill>
            </a:endParaRPr>
          </a:p>
          <a:p>
            <a:r>
              <a:rPr lang="en-US" sz="2400" dirty="0">
                <a:solidFill>
                  <a:schemeClr val="bg1"/>
                </a:solidFill>
              </a:rPr>
              <a:t>	</a:t>
            </a:r>
            <a:r>
              <a:rPr lang="en-US" sz="2400" dirty="0" err="1">
                <a:solidFill>
                  <a:schemeClr val="bg1"/>
                </a:solidFill>
              </a:rPr>
              <a:t>Medigap</a:t>
            </a:r>
            <a:r>
              <a:rPr lang="en-US" sz="2400" dirty="0">
                <a:solidFill>
                  <a:schemeClr val="bg1"/>
                </a:solidFill>
              </a:rPr>
              <a:t>  Supplement</a:t>
            </a:r>
          </a:p>
          <a:p>
            <a:r>
              <a:rPr lang="en-US" sz="2400" dirty="0">
                <a:solidFill>
                  <a:schemeClr val="bg1"/>
                </a:solidFill>
              </a:rPr>
              <a:t>             Medicare Advantage – Part C</a:t>
            </a:r>
          </a:p>
          <a:p>
            <a:r>
              <a:rPr lang="en-US" sz="2400" dirty="0">
                <a:solidFill>
                  <a:schemeClr val="bg1"/>
                </a:solidFill>
              </a:rPr>
              <a:t>             Medicare vs Employer Plans</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62318"/>
          <a:stretch/>
        </p:blipFill>
        <p:spPr>
          <a:xfrm>
            <a:off x="90429" y="457200"/>
            <a:ext cx="560483" cy="457200"/>
          </a:xfrm>
          <a:prstGeom prst="rect">
            <a:avLst/>
          </a:prstGeom>
        </p:spPr>
      </p:pic>
    </p:spTree>
    <p:extLst>
      <p:ext uri="{BB962C8B-B14F-4D97-AF65-F5344CB8AC3E}">
        <p14:creationId xmlns:p14="http://schemas.microsoft.com/office/powerpoint/2010/main" val="306417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105400"/>
            <a:ext cx="7391400" cy="1143000"/>
          </a:xfrm>
        </p:spPr>
        <p:txBody>
          <a:bodyPr>
            <a:normAutofit/>
          </a:bodyPr>
          <a:lstStyle/>
          <a:p>
            <a:r>
              <a:rPr lang="en-US" dirty="0"/>
              <a:t>	Cost Comparison</a:t>
            </a:r>
          </a:p>
        </p:txBody>
      </p:sp>
      <p:sp>
        <p:nvSpPr>
          <p:cNvPr id="3" name="Content Placeholder 2"/>
          <p:cNvSpPr>
            <a:spLocks noGrp="1"/>
          </p:cNvSpPr>
          <p:nvPr>
            <p:ph type="subTitle" idx="4294967295"/>
          </p:nvPr>
        </p:nvSpPr>
        <p:spPr>
          <a:xfrm>
            <a:off x="304800" y="152400"/>
            <a:ext cx="8458200" cy="4572000"/>
          </a:xfrm>
        </p:spPr>
        <p:txBody>
          <a:bodyPr>
            <a:noAutofit/>
          </a:bodyPr>
          <a:lstStyle/>
          <a:p>
            <a:pPr marL="342900" indent="-342900">
              <a:buFont typeface="Arial" panose="020B0604020202020204" pitchFamily="34" charset="0"/>
              <a:buChar char="•"/>
            </a:pPr>
            <a:r>
              <a:rPr lang="en-US" sz="2000" dirty="0" err="1">
                <a:solidFill>
                  <a:schemeClr val="tx1"/>
                </a:solidFill>
              </a:rPr>
              <a:t>Medigap</a:t>
            </a:r>
            <a:r>
              <a:rPr lang="en-US" sz="2000" dirty="0">
                <a:solidFill>
                  <a:schemeClr val="tx1"/>
                </a:solidFill>
              </a:rPr>
              <a:t> Supplement plan premiums cost between $190 to $230 per month for a 65 year old depending on the company you purchase from.  If you do not have other RX Drug coverage with a </a:t>
            </a:r>
            <a:r>
              <a:rPr lang="en-US" sz="2000" dirty="0" err="1">
                <a:solidFill>
                  <a:schemeClr val="tx1"/>
                </a:solidFill>
              </a:rPr>
              <a:t>Medigap</a:t>
            </a:r>
            <a:r>
              <a:rPr lang="en-US" sz="2000" dirty="0">
                <a:solidFill>
                  <a:schemeClr val="tx1"/>
                </a:solidFill>
              </a:rPr>
              <a:t> Supplement, you will need a Part D RX policy and premiums range from $25 to $150 per month.</a:t>
            </a:r>
          </a:p>
          <a:p>
            <a:pPr marL="0" indent="0">
              <a:buNone/>
            </a:pPr>
            <a:endParaRPr lang="en-US" sz="2000" dirty="0"/>
          </a:p>
          <a:p>
            <a:pPr marL="342900" indent="-342900">
              <a:buFont typeface="Arial" panose="020B0604020202020204" pitchFamily="34" charset="0"/>
              <a:buChar char="•"/>
            </a:pPr>
            <a:r>
              <a:rPr lang="en-US" sz="2000" dirty="0">
                <a:solidFill>
                  <a:schemeClr val="tx1"/>
                </a:solidFill>
              </a:rPr>
              <a:t>Medicare Advantage plan premiums will cost between $0 </a:t>
            </a:r>
            <a:r>
              <a:rPr lang="en-US" sz="2000" dirty="0"/>
              <a:t>to</a:t>
            </a:r>
            <a:r>
              <a:rPr lang="en-US" sz="2000" dirty="0">
                <a:solidFill>
                  <a:schemeClr val="tx1"/>
                </a:solidFill>
              </a:rPr>
              <a:t> $150 per month depending on your county and can include the Part D RX coverage.</a:t>
            </a:r>
          </a:p>
        </p:txBody>
      </p:sp>
      <p:graphicFrame>
        <p:nvGraphicFramePr>
          <p:cNvPr id="4" name="Table 3"/>
          <p:cNvGraphicFramePr>
            <a:graphicFrameLocks noGrp="1"/>
          </p:cNvGraphicFramePr>
          <p:nvPr>
            <p:extLst>
              <p:ext uri="{D42A27DB-BD31-4B8C-83A1-F6EECF244321}">
                <p14:modId xmlns:p14="http://schemas.microsoft.com/office/powerpoint/2010/main" val="3555874046"/>
              </p:ext>
            </p:extLst>
          </p:nvPr>
        </p:nvGraphicFramePr>
        <p:xfrm>
          <a:off x="381000" y="2590800"/>
          <a:ext cx="8229601" cy="2021840"/>
        </p:xfrm>
        <a:graphic>
          <a:graphicData uri="http://schemas.openxmlformats.org/drawingml/2006/table">
            <a:tbl>
              <a:tblPr firstRow="1" bandRow="1">
                <a:tableStyleId>{5C22544A-7EE6-4342-B048-85BDC9FD1C3A}</a:tableStyleId>
              </a:tblPr>
              <a:tblGrid>
                <a:gridCol w="1662546">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1537855">
                  <a:extLst>
                    <a:ext uri="{9D8B030D-6E8A-4147-A177-3AD203B41FA5}">
                      <a16:colId xmlns:a16="http://schemas.microsoft.com/office/drawing/2014/main" xmlns="" val="20002"/>
                    </a:ext>
                  </a:extLst>
                </a:gridCol>
                <a:gridCol w="1454727">
                  <a:extLst>
                    <a:ext uri="{9D8B030D-6E8A-4147-A177-3AD203B41FA5}">
                      <a16:colId xmlns:a16="http://schemas.microsoft.com/office/drawing/2014/main" xmlns="" val="20003"/>
                    </a:ext>
                  </a:extLst>
                </a:gridCol>
                <a:gridCol w="1288473">
                  <a:extLst>
                    <a:ext uri="{9D8B030D-6E8A-4147-A177-3AD203B41FA5}">
                      <a16:colId xmlns:a16="http://schemas.microsoft.com/office/drawing/2014/main" xmlns="" val="20004"/>
                    </a:ext>
                  </a:extLst>
                </a:gridCol>
                <a:gridCol w="1371600">
                  <a:extLst>
                    <a:ext uri="{9D8B030D-6E8A-4147-A177-3AD203B41FA5}">
                      <a16:colId xmlns:a16="http://schemas.microsoft.com/office/drawing/2014/main" xmlns="" val="20005"/>
                    </a:ext>
                  </a:extLst>
                </a:gridCol>
              </a:tblGrid>
              <a:tr h="370840">
                <a:tc>
                  <a:txBody>
                    <a:bodyPr/>
                    <a:lstStyle/>
                    <a:p>
                      <a:endParaRPr lang="en-US" dirty="0">
                        <a:solidFill>
                          <a:sysClr val="windowText" lastClr="000000"/>
                        </a:solidFill>
                      </a:endParaRPr>
                    </a:p>
                  </a:txBody>
                  <a:tcPr>
                    <a:solidFill>
                      <a:schemeClr val="accent1">
                        <a:alpha val="21000"/>
                      </a:schemeClr>
                    </a:solidFill>
                  </a:tcPr>
                </a:tc>
                <a:tc gridSpan="5">
                  <a:txBody>
                    <a:bodyPr/>
                    <a:lstStyle/>
                    <a:p>
                      <a:pPr algn="ctr"/>
                      <a:r>
                        <a:rPr lang="en-US" dirty="0">
                          <a:solidFill>
                            <a:sysClr val="windowText" lastClr="000000"/>
                          </a:solidFill>
                        </a:rPr>
                        <a:t>Average Premium for a 65 yr. Old</a:t>
                      </a:r>
                    </a:p>
                  </a:txBody>
                  <a:tcPr>
                    <a:solidFill>
                      <a:schemeClr val="accent1">
                        <a:alpha val="21000"/>
                      </a:schemeClr>
                    </a:solidFill>
                  </a:tcPr>
                </a:tc>
                <a:tc hMerge="1">
                  <a:txBody>
                    <a:bodyPr/>
                    <a:lstStyle/>
                    <a:p>
                      <a:pPr algn="ctr"/>
                      <a:endParaRPr lang="en-US" dirty="0">
                        <a:solidFill>
                          <a:sysClr val="windowText" lastClr="000000"/>
                        </a:solidFill>
                      </a:endParaRPr>
                    </a:p>
                  </a:txBody>
                  <a:tcPr>
                    <a:solidFill>
                      <a:schemeClr val="accent1">
                        <a:alpha val="21000"/>
                      </a:schemeClr>
                    </a:solidFill>
                  </a:tcPr>
                </a:tc>
                <a:tc hMerge="1">
                  <a:txBody>
                    <a:bodyPr/>
                    <a:lstStyle/>
                    <a:p>
                      <a:pPr algn="ctr"/>
                      <a:endParaRPr lang="en-US" dirty="0">
                        <a:solidFill>
                          <a:sysClr val="windowText" lastClr="000000"/>
                        </a:solidFill>
                      </a:endParaRPr>
                    </a:p>
                  </a:txBody>
                  <a:tcPr>
                    <a:solidFill>
                      <a:schemeClr val="accent1">
                        <a:alpha val="21000"/>
                      </a:schemeClr>
                    </a:solidFill>
                  </a:tcPr>
                </a:tc>
                <a:tc hMerge="1">
                  <a:txBody>
                    <a:bodyPr/>
                    <a:lstStyle/>
                    <a:p>
                      <a:pPr algn="ctr"/>
                      <a:endParaRPr lang="en-US" dirty="0">
                        <a:solidFill>
                          <a:sysClr val="windowText" lastClr="000000"/>
                        </a:solidFill>
                      </a:endParaRPr>
                    </a:p>
                  </a:txBody>
                  <a:tcPr>
                    <a:solidFill>
                      <a:schemeClr val="accent1">
                        <a:alpha val="21000"/>
                      </a:schemeClr>
                    </a:solidFill>
                  </a:tcPr>
                </a:tc>
                <a:tc hMerge="1">
                  <a:txBody>
                    <a:bodyPr/>
                    <a:lstStyle/>
                    <a:p>
                      <a:pPr algn="ctr"/>
                      <a:endParaRPr lang="en-US" dirty="0">
                        <a:solidFill>
                          <a:sysClr val="windowText" lastClr="000000"/>
                        </a:solidFill>
                      </a:endParaRPr>
                    </a:p>
                  </a:txBody>
                  <a:tcPr>
                    <a:solidFill>
                      <a:schemeClr val="accent1">
                        <a:alpha val="21000"/>
                      </a:schemeClr>
                    </a:solidFill>
                  </a:tcPr>
                </a:tc>
                <a:extLst>
                  <a:ext uri="{0D108BD9-81ED-4DB2-BD59-A6C34878D82A}">
                    <a16:rowId xmlns:a16="http://schemas.microsoft.com/office/drawing/2014/main" xmlns="" val="10000"/>
                  </a:ext>
                </a:extLst>
              </a:tr>
              <a:tr h="370840">
                <a:tc>
                  <a:txBody>
                    <a:bodyPr/>
                    <a:lstStyle/>
                    <a:p>
                      <a:pPr marL="0" algn="ctr" defTabSz="914400" rtl="0" eaLnBrk="1" latinLnBrk="0" hangingPunct="1"/>
                      <a:endParaRPr lang="en-US" sz="1800" b="1" kern="1200" dirty="0">
                        <a:solidFill>
                          <a:sysClr val="windowText" lastClr="000000"/>
                        </a:solidFill>
                        <a:latin typeface="+mn-lt"/>
                        <a:ea typeface="+mn-ea"/>
                        <a:cs typeface="+mn-cs"/>
                      </a:endParaRPr>
                    </a:p>
                    <a:p>
                      <a:pPr marL="0" algn="ctr" defTabSz="914400" rtl="0" eaLnBrk="1" latinLnBrk="0" hangingPunct="1"/>
                      <a:r>
                        <a:rPr lang="en-US" sz="1800" b="1" kern="1200" dirty="0">
                          <a:solidFill>
                            <a:sysClr val="windowText" lastClr="000000"/>
                          </a:solidFill>
                          <a:latin typeface="+mn-lt"/>
                          <a:ea typeface="+mn-ea"/>
                          <a:cs typeface="+mn-cs"/>
                        </a:rPr>
                        <a:t>Type</a:t>
                      </a:r>
                    </a:p>
                  </a:txBody>
                  <a:tcPr>
                    <a:solidFill>
                      <a:schemeClr val="accent1">
                        <a:alpha val="21000"/>
                      </a:schemeClr>
                    </a:solidFill>
                  </a:tcPr>
                </a:tc>
                <a:tc>
                  <a:txBody>
                    <a:bodyPr/>
                    <a:lstStyle/>
                    <a:p>
                      <a:pPr marL="0" algn="ctr" defTabSz="914400" rtl="0" eaLnBrk="1" latinLnBrk="0" hangingPunct="1"/>
                      <a:endParaRPr lang="en-US" sz="1800" b="1" kern="1200" dirty="0">
                        <a:solidFill>
                          <a:sysClr val="windowText" lastClr="000000"/>
                        </a:solidFill>
                        <a:latin typeface="+mn-lt"/>
                        <a:ea typeface="+mn-ea"/>
                        <a:cs typeface="+mn-cs"/>
                      </a:endParaRPr>
                    </a:p>
                    <a:p>
                      <a:pPr marL="0" algn="ctr" defTabSz="914400" rtl="0" eaLnBrk="1" latinLnBrk="0" hangingPunct="1"/>
                      <a:r>
                        <a:rPr lang="en-US" sz="1800" b="1" kern="1200" dirty="0">
                          <a:solidFill>
                            <a:sysClr val="windowText" lastClr="000000"/>
                          </a:solidFill>
                          <a:latin typeface="+mn-lt"/>
                          <a:ea typeface="+mn-ea"/>
                          <a:cs typeface="+mn-cs"/>
                        </a:rPr>
                        <a:t>Part A</a:t>
                      </a:r>
                    </a:p>
                  </a:txBody>
                  <a:tcPr>
                    <a:solidFill>
                      <a:schemeClr val="accent1">
                        <a:alpha val="21000"/>
                      </a:schemeClr>
                    </a:solidFill>
                  </a:tcPr>
                </a:tc>
                <a:tc>
                  <a:txBody>
                    <a:bodyPr/>
                    <a:lstStyle/>
                    <a:p>
                      <a:pPr marL="0" algn="ctr" defTabSz="914400" rtl="0" eaLnBrk="1" latinLnBrk="0" hangingPunct="1"/>
                      <a:endParaRPr lang="en-US" sz="1800" b="1" kern="1200" dirty="0">
                        <a:solidFill>
                          <a:sysClr val="windowText" lastClr="000000"/>
                        </a:solidFill>
                        <a:latin typeface="+mn-lt"/>
                        <a:ea typeface="+mn-ea"/>
                        <a:cs typeface="+mn-cs"/>
                      </a:endParaRPr>
                    </a:p>
                    <a:p>
                      <a:pPr marL="0" algn="ctr" defTabSz="914400" rtl="0" eaLnBrk="1" latinLnBrk="0" hangingPunct="1"/>
                      <a:r>
                        <a:rPr lang="en-US" sz="1800" b="1" kern="1200" dirty="0">
                          <a:solidFill>
                            <a:sysClr val="windowText" lastClr="000000"/>
                          </a:solidFill>
                          <a:latin typeface="+mn-lt"/>
                          <a:ea typeface="+mn-ea"/>
                          <a:cs typeface="+mn-cs"/>
                        </a:rPr>
                        <a:t>Part B</a:t>
                      </a:r>
                    </a:p>
                  </a:txBody>
                  <a:tcPr>
                    <a:solidFill>
                      <a:schemeClr val="accent1">
                        <a:alpha val="21000"/>
                      </a:schemeClr>
                    </a:solidFill>
                  </a:tcPr>
                </a:tc>
                <a:tc>
                  <a:txBody>
                    <a:bodyPr/>
                    <a:lstStyle/>
                    <a:p>
                      <a:pPr marL="0" algn="ctr" defTabSz="914400" rtl="0" eaLnBrk="1" latinLnBrk="0" hangingPunct="1"/>
                      <a:r>
                        <a:rPr lang="en-US" sz="1800" b="1" kern="1200" dirty="0" err="1">
                          <a:solidFill>
                            <a:sysClr val="windowText" lastClr="000000"/>
                          </a:solidFill>
                          <a:latin typeface="+mn-lt"/>
                          <a:ea typeface="+mn-ea"/>
                          <a:cs typeface="+mn-cs"/>
                        </a:rPr>
                        <a:t>Medigap</a:t>
                      </a:r>
                      <a:r>
                        <a:rPr lang="en-US" sz="1800" b="1" kern="1200" dirty="0">
                          <a:solidFill>
                            <a:sysClr val="windowText" lastClr="000000"/>
                          </a:solidFill>
                          <a:latin typeface="+mn-lt"/>
                          <a:ea typeface="+mn-ea"/>
                          <a:cs typeface="+mn-cs"/>
                        </a:rPr>
                        <a:t> Med </a:t>
                      </a:r>
                      <a:r>
                        <a:rPr lang="en-US" sz="1800" b="1" kern="1200" dirty="0" err="1">
                          <a:solidFill>
                            <a:sysClr val="windowText" lastClr="000000"/>
                          </a:solidFill>
                          <a:latin typeface="+mn-lt"/>
                          <a:ea typeface="+mn-ea"/>
                          <a:cs typeface="+mn-cs"/>
                        </a:rPr>
                        <a:t>Adv</a:t>
                      </a:r>
                      <a:endParaRPr lang="en-US" sz="1800" b="1" kern="1200" dirty="0">
                        <a:solidFill>
                          <a:sysClr val="windowText" lastClr="000000"/>
                        </a:solidFill>
                        <a:latin typeface="+mn-lt"/>
                        <a:ea typeface="+mn-ea"/>
                        <a:cs typeface="+mn-cs"/>
                      </a:endParaRPr>
                    </a:p>
                  </a:txBody>
                  <a:tcPr>
                    <a:solidFill>
                      <a:schemeClr val="accent1">
                        <a:alpha val="21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ysClr val="windowText" lastClr="000000"/>
                          </a:solidFill>
                          <a:latin typeface="+mn-lt"/>
                          <a:ea typeface="+mn-ea"/>
                          <a:cs typeface="+mn-cs"/>
                        </a:rPr>
                        <a:t>Part D    Rx Drugs</a:t>
                      </a:r>
                    </a:p>
                  </a:txBody>
                  <a:tcPr>
                    <a:solidFill>
                      <a:schemeClr val="accent1">
                        <a:alpha val="21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ysClr val="windowText" lastClr="000000"/>
                          </a:solidFill>
                          <a:latin typeface="+mn-lt"/>
                          <a:ea typeface="+mn-ea"/>
                          <a:cs typeface="+mn-cs"/>
                        </a:rPr>
                        <a:t>Monthly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ysClr val="windowText" lastClr="000000"/>
                          </a:solidFill>
                          <a:latin typeface="+mn-lt"/>
                          <a:ea typeface="+mn-ea"/>
                          <a:cs typeface="+mn-cs"/>
                        </a:rPr>
                        <a:t>Total</a:t>
                      </a:r>
                    </a:p>
                  </a:txBody>
                  <a:tcPr>
                    <a:solidFill>
                      <a:schemeClr val="accent1">
                        <a:alpha val="21000"/>
                      </a:schemeClr>
                    </a:solidFill>
                  </a:tcPr>
                </a:tc>
                <a:extLst>
                  <a:ext uri="{0D108BD9-81ED-4DB2-BD59-A6C34878D82A}">
                    <a16:rowId xmlns:a16="http://schemas.microsoft.com/office/drawing/2014/main" xmlns="" val="10001"/>
                  </a:ext>
                </a:extLst>
              </a:tr>
              <a:tr h="370840">
                <a:tc>
                  <a:txBody>
                    <a:bodyPr/>
                    <a:lstStyle/>
                    <a:p>
                      <a:pPr marL="0" algn="ctr" defTabSz="914400" rtl="0" eaLnBrk="1" latinLnBrk="0" hangingPunct="1"/>
                      <a:r>
                        <a:rPr lang="en-US" sz="1800" b="1" kern="1200" dirty="0" err="1">
                          <a:solidFill>
                            <a:sysClr val="windowText" lastClr="000000"/>
                          </a:solidFill>
                          <a:latin typeface="+mn-lt"/>
                          <a:ea typeface="+mn-ea"/>
                          <a:cs typeface="+mn-cs"/>
                        </a:rPr>
                        <a:t>Medigap</a:t>
                      </a:r>
                      <a:r>
                        <a:rPr lang="en-US" sz="1800" b="1" kern="1200" dirty="0">
                          <a:solidFill>
                            <a:sysClr val="windowText" lastClr="000000"/>
                          </a:solidFill>
                          <a:latin typeface="+mn-lt"/>
                          <a:ea typeface="+mn-ea"/>
                          <a:cs typeface="+mn-cs"/>
                        </a:rPr>
                        <a:t> - Supplement</a:t>
                      </a:r>
                    </a:p>
                  </a:txBody>
                  <a:tcPr>
                    <a:solidFill>
                      <a:schemeClr val="accent1">
                        <a:alpha val="21000"/>
                      </a:schemeClr>
                    </a:solidFill>
                  </a:tcPr>
                </a:tc>
                <a:tc>
                  <a:txBody>
                    <a:bodyPr/>
                    <a:lstStyle/>
                    <a:p>
                      <a:pPr marL="0" algn="ctr" defTabSz="914400" rtl="0" eaLnBrk="1" latinLnBrk="0" hangingPunct="1"/>
                      <a:r>
                        <a:rPr lang="en-US" sz="1800" b="1" kern="1200" dirty="0">
                          <a:solidFill>
                            <a:sysClr val="windowText" lastClr="000000"/>
                          </a:solidFill>
                          <a:latin typeface="+mn-lt"/>
                          <a:ea typeface="+mn-ea"/>
                          <a:cs typeface="+mn-cs"/>
                        </a:rPr>
                        <a:t>Free</a:t>
                      </a:r>
                    </a:p>
                  </a:txBody>
                  <a:tcPr>
                    <a:solidFill>
                      <a:schemeClr val="accent1">
                        <a:alpha val="21000"/>
                      </a:schemeClr>
                    </a:solidFill>
                  </a:tcPr>
                </a:tc>
                <a:tc>
                  <a:txBody>
                    <a:bodyPr/>
                    <a:lstStyle/>
                    <a:p>
                      <a:pPr marL="0" algn="ctr" defTabSz="914400" rtl="0" eaLnBrk="1" latinLnBrk="0" hangingPunct="1"/>
                      <a:r>
                        <a:rPr lang="en-US" sz="1800" b="1" kern="1200" dirty="0">
                          <a:solidFill>
                            <a:sysClr val="windowText" lastClr="000000"/>
                          </a:solidFill>
                          <a:latin typeface="+mn-lt"/>
                          <a:ea typeface="+mn-ea"/>
                          <a:cs typeface="+mn-cs"/>
                        </a:rPr>
                        <a:t>$134</a:t>
                      </a:r>
                    </a:p>
                  </a:txBody>
                  <a:tcPr>
                    <a:solidFill>
                      <a:schemeClr val="accent1">
                        <a:alpha val="21000"/>
                      </a:schemeClr>
                    </a:solidFill>
                  </a:tcPr>
                </a:tc>
                <a:tc>
                  <a:txBody>
                    <a:bodyPr/>
                    <a:lstStyle/>
                    <a:p>
                      <a:pPr marL="0" algn="ctr" defTabSz="914400" rtl="0" eaLnBrk="1" latinLnBrk="0" hangingPunct="1"/>
                      <a:r>
                        <a:rPr lang="en-US" sz="1800" b="1" kern="1200" dirty="0">
                          <a:solidFill>
                            <a:sysClr val="windowText" lastClr="000000"/>
                          </a:solidFill>
                          <a:latin typeface="+mn-lt"/>
                          <a:ea typeface="+mn-ea"/>
                          <a:cs typeface="+mn-cs"/>
                        </a:rPr>
                        <a:t>$205</a:t>
                      </a:r>
                    </a:p>
                  </a:txBody>
                  <a:tcPr>
                    <a:solidFill>
                      <a:schemeClr val="accent1">
                        <a:alpha val="21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ysClr val="windowText" lastClr="000000"/>
                          </a:solidFill>
                          <a:latin typeface="+mn-lt"/>
                          <a:ea typeface="+mn-ea"/>
                          <a:cs typeface="+mn-cs"/>
                        </a:rPr>
                        <a:t>$30</a:t>
                      </a:r>
                    </a:p>
                  </a:txBody>
                  <a:tcPr>
                    <a:solidFill>
                      <a:schemeClr val="accent1">
                        <a:alpha val="21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ysClr val="windowText" lastClr="000000"/>
                          </a:solidFill>
                          <a:latin typeface="+mn-lt"/>
                          <a:ea typeface="+mn-ea"/>
                          <a:cs typeface="+mn-cs"/>
                        </a:rPr>
                        <a:t>$369</a:t>
                      </a:r>
                    </a:p>
                  </a:txBody>
                  <a:tcPr>
                    <a:solidFill>
                      <a:schemeClr val="accent1">
                        <a:alpha val="21000"/>
                      </a:schemeClr>
                    </a:solidFill>
                  </a:tcPr>
                </a:tc>
                <a:extLst>
                  <a:ext uri="{0D108BD9-81ED-4DB2-BD59-A6C34878D82A}">
                    <a16:rowId xmlns:a16="http://schemas.microsoft.com/office/drawing/2014/main" xmlns="" val="10002"/>
                  </a:ext>
                </a:extLst>
              </a:tr>
              <a:tr h="370840">
                <a:tc>
                  <a:txBody>
                    <a:bodyPr/>
                    <a:lstStyle/>
                    <a:p>
                      <a:pPr marL="0" algn="ctr" defTabSz="914400" rtl="0" eaLnBrk="1" latinLnBrk="0" hangingPunct="1"/>
                      <a:r>
                        <a:rPr lang="en-US" sz="1800" b="1" kern="1200" dirty="0">
                          <a:solidFill>
                            <a:sysClr val="windowText" lastClr="000000"/>
                          </a:solidFill>
                          <a:latin typeface="+mn-lt"/>
                          <a:ea typeface="+mn-ea"/>
                          <a:cs typeface="+mn-cs"/>
                        </a:rPr>
                        <a:t>Med </a:t>
                      </a:r>
                      <a:r>
                        <a:rPr lang="en-US" sz="1800" b="1" kern="1200" dirty="0" err="1">
                          <a:solidFill>
                            <a:sysClr val="windowText" lastClr="000000"/>
                          </a:solidFill>
                          <a:latin typeface="+mn-lt"/>
                          <a:ea typeface="+mn-ea"/>
                          <a:cs typeface="+mn-cs"/>
                        </a:rPr>
                        <a:t>Adv</a:t>
                      </a:r>
                      <a:endParaRPr lang="en-US" sz="1800" b="1" kern="1200" dirty="0">
                        <a:solidFill>
                          <a:sysClr val="windowText" lastClr="000000"/>
                        </a:solidFill>
                        <a:latin typeface="+mn-lt"/>
                        <a:ea typeface="+mn-ea"/>
                        <a:cs typeface="+mn-cs"/>
                      </a:endParaRPr>
                    </a:p>
                  </a:txBody>
                  <a:tcPr>
                    <a:solidFill>
                      <a:schemeClr val="accent1">
                        <a:alpha val="21000"/>
                      </a:schemeClr>
                    </a:solidFill>
                  </a:tcPr>
                </a:tc>
                <a:tc>
                  <a:txBody>
                    <a:bodyPr/>
                    <a:lstStyle/>
                    <a:p>
                      <a:pPr marL="0" algn="ctr" defTabSz="914400" rtl="0" eaLnBrk="1" latinLnBrk="0" hangingPunct="1"/>
                      <a:r>
                        <a:rPr lang="en-US" sz="1800" b="1" kern="1200" dirty="0">
                          <a:solidFill>
                            <a:sysClr val="windowText" lastClr="000000"/>
                          </a:solidFill>
                          <a:latin typeface="+mn-lt"/>
                          <a:ea typeface="+mn-ea"/>
                          <a:cs typeface="+mn-cs"/>
                        </a:rPr>
                        <a:t>Free</a:t>
                      </a:r>
                    </a:p>
                  </a:txBody>
                  <a:tcPr>
                    <a:solidFill>
                      <a:schemeClr val="accent1">
                        <a:alpha val="21000"/>
                      </a:schemeClr>
                    </a:solidFill>
                  </a:tcPr>
                </a:tc>
                <a:tc>
                  <a:txBody>
                    <a:bodyPr/>
                    <a:lstStyle/>
                    <a:p>
                      <a:pPr marL="0" algn="ctr" defTabSz="914400" rtl="0" eaLnBrk="1" latinLnBrk="0" hangingPunct="1"/>
                      <a:r>
                        <a:rPr lang="en-US" sz="1800" b="1" kern="1200" dirty="0">
                          <a:solidFill>
                            <a:sysClr val="windowText" lastClr="000000"/>
                          </a:solidFill>
                          <a:latin typeface="+mn-lt"/>
                          <a:ea typeface="+mn-ea"/>
                          <a:cs typeface="+mn-cs"/>
                        </a:rPr>
                        <a:t>$134</a:t>
                      </a:r>
                    </a:p>
                  </a:txBody>
                  <a:tcPr>
                    <a:solidFill>
                      <a:schemeClr val="accent1">
                        <a:alpha val="21000"/>
                      </a:schemeClr>
                    </a:solidFill>
                  </a:tcPr>
                </a:tc>
                <a:tc>
                  <a:txBody>
                    <a:bodyPr/>
                    <a:lstStyle/>
                    <a:p>
                      <a:pPr marL="0" algn="ctr" defTabSz="914400" rtl="0" eaLnBrk="1" latinLnBrk="0" hangingPunct="1"/>
                      <a:r>
                        <a:rPr lang="en-US" sz="1800" b="1" kern="1200" dirty="0">
                          <a:solidFill>
                            <a:sysClr val="windowText" lastClr="000000"/>
                          </a:solidFill>
                          <a:latin typeface="+mn-lt"/>
                          <a:ea typeface="+mn-ea"/>
                          <a:cs typeface="+mn-cs"/>
                        </a:rPr>
                        <a:t>$74</a:t>
                      </a:r>
                    </a:p>
                  </a:txBody>
                  <a:tcPr>
                    <a:solidFill>
                      <a:schemeClr val="accent1">
                        <a:alpha val="21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ysClr val="windowText" lastClr="000000"/>
                          </a:solidFill>
                          <a:latin typeface="+mn-lt"/>
                          <a:ea typeface="+mn-ea"/>
                          <a:cs typeface="+mn-cs"/>
                        </a:rPr>
                        <a:t>Included</a:t>
                      </a:r>
                    </a:p>
                  </a:txBody>
                  <a:tcPr>
                    <a:solidFill>
                      <a:schemeClr val="accent1">
                        <a:alpha val="21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ysClr val="windowText" lastClr="000000"/>
                          </a:solidFill>
                          <a:latin typeface="+mn-lt"/>
                          <a:ea typeface="+mn-ea"/>
                          <a:cs typeface="+mn-cs"/>
                        </a:rPr>
                        <a:t>$208</a:t>
                      </a:r>
                    </a:p>
                  </a:txBody>
                  <a:tcPr>
                    <a:solidFill>
                      <a:schemeClr val="accent1">
                        <a:alpha val="21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294832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8460" y="5105400"/>
            <a:ext cx="7467600" cy="1143000"/>
          </a:xfrm>
        </p:spPr>
        <p:txBody>
          <a:bodyPr/>
          <a:lstStyle/>
          <a:p>
            <a:r>
              <a:rPr lang="en-US" dirty="0"/>
              <a:t>    Medicare vs Employer Plans</a:t>
            </a:r>
          </a:p>
        </p:txBody>
      </p:sp>
      <p:sp>
        <p:nvSpPr>
          <p:cNvPr id="23" name="Subtitle 22"/>
          <p:cNvSpPr>
            <a:spLocks noGrp="1"/>
          </p:cNvSpPr>
          <p:nvPr>
            <p:ph type="subTitle" idx="4294967295"/>
          </p:nvPr>
        </p:nvSpPr>
        <p:spPr>
          <a:xfrm>
            <a:off x="1371600" y="304801"/>
            <a:ext cx="5969000" cy="4267200"/>
          </a:xfrm>
        </p:spPr>
        <p:txBody>
          <a:bodyPr>
            <a:normAutofit fontScale="92500" lnSpcReduction="20000"/>
          </a:bodyPr>
          <a:lstStyle/>
          <a:p>
            <a:endParaRPr lang="en-US" sz="2000" dirty="0">
              <a:solidFill>
                <a:schemeClr val="tx1"/>
              </a:solidFill>
            </a:endParaRPr>
          </a:p>
          <a:p>
            <a:r>
              <a:rPr lang="en-US" sz="2400" dirty="0">
                <a:solidFill>
                  <a:schemeClr val="tx1"/>
                </a:solidFill>
              </a:rPr>
              <a:t>If an employer has a group plan in place and you turn 65, you can stay on the group plan. It is your option. </a:t>
            </a:r>
          </a:p>
          <a:p>
            <a:endParaRPr lang="en-US" sz="2400" dirty="0">
              <a:solidFill>
                <a:schemeClr val="tx1"/>
              </a:solidFill>
            </a:endParaRPr>
          </a:p>
          <a:p>
            <a:r>
              <a:rPr lang="en-US" sz="2400" dirty="0">
                <a:solidFill>
                  <a:schemeClr val="tx1"/>
                </a:solidFill>
              </a:rPr>
              <a:t>It is important to know if your employer plan has creditable prescription coverage. You should receive a creditable or non-creditable prescription letter from your employer.</a:t>
            </a:r>
          </a:p>
          <a:p>
            <a:endParaRPr lang="en-US" sz="2400" dirty="0">
              <a:solidFill>
                <a:schemeClr val="tx1"/>
              </a:solidFill>
            </a:endParaRPr>
          </a:p>
          <a:p>
            <a:r>
              <a:rPr lang="en-US" sz="2400" dirty="0">
                <a:solidFill>
                  <a:schemeClr val="tx1"/>
                </a:solidFill>
              </a:rPr>
              <a:t>If your employer plan has non-creditable prescription coverage, you will need to purchase a Part </a:t>
            </a:r>
            <a:r>
              <a:rPr lang="en-US" sz="2400">
                <a:solidFill>
                  <a:schemeClr val="tx1"/>
                </a:solidFill>
              </a:rPr>
              <a:t>D RX plan</a:t>
            </a:r>
            <a:r>
              <a:rPr lang="en-US" sz="2400" dirty="0">
                <a:solidFill>
                  <a:schemeClr val="tx1"/>
                </a:solidFill>
              </a:rPr>
              <a:t>. </a:t>
            </a:r>
          </a:p>
          <a:p>
            <a:endParaRPr lang="en-US" sz="2000" dirty="0">
              <a:solidFill>
                <a:schemeClr val="tx1"/>
              </a:solidFill>
            </a:endParaRPr>
          </a:p>
        </p:txBody>
      </p:sp>
    </p:spTree>
    <p:extLst>
      <p:ext uri="{BB962C8B-B14F-4D97-AF65-F5344CB8AC3E}">
        <p14:creationId xmlns:p14="http://schemas.microsoft.com/office/powerpoint/2010/main" val="1665722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041" y="5105400"/>
            <a:ext cx="7162800" cy="1143000"/>
          </a:xfrm>
        </p:spPr>
        <p:txBody>
          <a:bodyPr/>
          <a:lstStyle/>
          <a:p>
            <a:r>
              <a:rPr lang="en-US" dirty="0"/>
              <a:t>   Medicare vs Employer Plan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
            <a:ext cx="6324600" cy="4992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8998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1"/>
            <a:ext cx="6477000" cy="914399"/>
          </a:xfrm>
        </p:spPr>
        <p:txBody>
          <a:bodyPr/>
          <a:lstStyle/>
          <a:p>
            <a:r>
              <a:rPr lang="en-US" dirty="0"/>
              <a:t>	For More Information</a:t>
            </a:r>
          </a:p>
        </p:txBody>
      </p:sp>
      <p:sp>
        <p:nvSpPr>
          <p:cNvPr id="3" name="Content Placeholder 2"/>
          <p:cNvSpPr>
            <a:spLocks noGrp="1"/>
          </p:cNvSpPr>
          <p:nvPr>
            <p:ph type="subTitle" idx="4294967295"/>
          </p:nvPr>
        </p:nvSpPr>
        <p:spPr>
          <a:xfrm>
            <a:off x="1295400" y="381000"/>
            <a:ext cx="6654800" cy="4343400"/>
          </a:xfrm>
        </p:spPr>
        <p:txBody>
          <a:bodyPr>
            <a:normAutofit fontScale="77500" lnSpcReduction="20000"/>
          </a:bodyPr>
          <a:lstStyle/>
          <a:p>
            <a:pPr marL="0" indent="0">
              <a:buNone/>
            </a:pPr>
            <a:r>
              <a:rPr lang="en-US" sz="2800" b="1" dirty="0">
                <a:solidFill>
                  <a:schemeClr val="tx1"/>
                </a:solidFill>
              </a:rPr>
              <a:t>Visit Hub International’s table located in the CSI Eagles Nest.</a:t>
            </a:r>
          </a:p>
          <a:p>
            <a:pPr marL="0" indent="0">
              <a:buNone/>
            </a:pPr>
            <a:endParaRPr lang="en-US" sz="2800" b="1" dirty="0">
              <a:solidFill>
                <a:schemeClr val="tx1"/>
              </a:solidFill>
            </a:endParaRPr>
          </a:p>
          <a:p>
            <a:pPr marL="0" indent="0">
              <a:buNone/>
            </a:pPr>
            <a:r>
              <a:rPr lang="en-US" sz="2800" b="1" dirty="0">
                <a:solidFill>
                  <a:schemeClr val="tx1"/>
                </a:solidFill>
              </a:rPr>
              <a:t>Individual or Medicare Plans Contact:</a:t>
            </a:r>
          </a:p>
          <a:p>
            <a:pPr marL="0" indent="0">
              <a:buNone/>
            </a:pPr>
            <a:r>
              <a:rPr lang="en-US" sz="2800" dirty="0">
                <a:solidFill>
                  <a:schemeClr val="tx1"/>
                </a:solidFill>
              </a:rPr>
              <a:t>	Scott Standley- 208-737-6875</a:t>
            </a:r>
          </a:p>
          <a:p>
            <a:pPr marL="0" indent="0">
              <a:buNone/>
            </a:pPr>
            <a:r>
              <a:rPr lang="en-US" sz="2800" dirty="0">
                <a:solidFill>
                  <a:schemeClr val="tx1"/>
                </a:solidFill>
              </a:rPr>
              <a:t>	</a:t>
            </a:r>
            <a:r>
              <a:rPr lang="en-US" sz="2800" dirty="0">
                <a:solidFill>
                  <a:schemeClr val="tx1"/>
                </a:solidFill>
                <a:hlinkClick r:id="rId2"/>
              </a:rPr>
              <a:t>scott.standley@hubinternational.com</a:t>
            </a:r>
            <a:endParaRPr lang="en-US" sz="2800" dirty="0">
              <a:solidFill>
                <a:schemeClr val="tx1"/>
              </a:solidFill>
            </a:endParaRPr>
          </a:p>
          <a:p>
            <a:pPr marL="0" indent="0">
              <a:buNone/>
            </a:pPr>
            <a:endParaRPr lang="en-US" sz="2800" dirty="0">
              <a:solidFill>
                <a:schemeClr val="tx1"/>
              </a:solidFill>
            </a:endParaRPr>
          </a:p>
          <a:p>
            <a:pPr marL="0" indent="0">
              <a:buNone/>
            </a:pPr>
            <a:r>
              <a:rPr lang="en-US" sz="2800" b="1" dirty="0">
                <a:solidFill>
                  <a:schemeClr val="tx1"/>
                </a:solidFill>
              </a:rPr>
              <a:t>Group Plan Contacts:</a:t>
            </a:r>
          </a:p>
          <a:p>
            <a:pPr marL="0" indent="0">
              <a:buNone/>
            </a:pPr>
            <a:r>
              <a:rPr lang="en-US" sz="2800" dirty="0">
                <a:solidFill>
                  <a:schemeClr val="tx1"/>
                </a:solidFill>
              </a:rPr>
              <a:t>	Trudy Dane- 208-737-6418</a:t>
            </a:r>
          </a:p>
          <a:p>
            <a:pPr marL="0" indent="0">
              <a:buNone/>
            </a:pPr>
            <a:r>
              <a:rPr lang="en-US" sz="2800" dirty="0">
                <a:solidFill>
                  <a:schemeClr val="tx1"/>
                </a:solidFill>
              </a:rPr>
              <a:t>	</a:t>
            </a:r>
            <a:r>
              <a:rPr lang="en-US" sz="2800" dirty="0">
                <a:solidFill>
                  <a:schemeClr val="tx1"/>
                </a:solidFill>
                <a:hlinkClick r:id="rId3"/>
              </a:rPr>
              <a:t>trudy.dane@hubinternational.com</a:t>
            </a:r>
            <a:endParaRPr lang="en-US" sz="2800" dirty="0">
              <a:solidFill>
                <a:schemeClr val="tx1"/>
              </a:solidFill>
            </a:endParaRPr>
          </a:p>
          <a:p>
            <a:pPr marL="0" indent="0">
              <a:buNone/>
            </a:pPr>
            <a:endParaRPr lang="en-US" sz="2800" dirty="0">
              <a:solidFill>
                <a:schemeClr val="tx1"/>
              </a:solidFill>
            </a:endParaRPr>
          </a:p>
          <a:p>
            <a:pPr marL="0" indent="0">
              <a:buNone/>
            </a:pPr>
            <a:r>
              <a:rPr lang="en-US" sz="2800" dirty="0">
                <a:solidFill>
                  <a:schemeClr val="tx1"/>
                </a:solidFill>
              </a:rPr>
              <a:t>	Toni Price- 208-737-6438</a:t>
            </a:r>
          </a:p>
          <a:p>
            <a:pPr marL="0" indent="0">
              <a:buNone/>
            </a:pPr>
            <a:r>
              <a:rPr lang="en-US" sz="2800" dirty="0">
                <a:solidFill>
                  <a:schemeClr val="tx1"/>
                </a:solidFill>
              </a:rPr>
              <a:t>	toni.price@hubinternational.com</a:t>
            </a:r>
          </a:p>
          <a:p>
            <a:pPr marL="0" indent="0">
              <a:buNone/>
            </a:pPr>
            <a:endParaRPr lang="en-US" dirty="0"/>
          </a:p>
        </p:txBody>
      </p:sp>
    </p:spTree>
    <p:extLst>
      <p:ext uri="{BB962C8B-B14F-4D97-AF65-F5344CB8AC3E}">
        <p14:creationId xmlns:p14="http://schemas.microsoft.com/office/powerpoint/2010/main" val="4067622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58" y="2500306"/>
            <a:ext cx="4459932" cy="984885"/>
          </a:xfrm>
        </p:spPr>
        <p:txBody>
          <a:bodyPr/>
          <a:lstStyle/>
          <a:p>
            <a:r>
              <a:rPr lang="en-US" sz="3200" dirty="0"/>
              <a:t>Dennis Brown, CPA</a:t>
            </a:r>
            <a:br>
              <a:rPr lang="en-US" sz="3200" dirty="0"/>
            </a:br>
            <a:r>
              <a:rPr lang="en-US" sz="3200" dirty="0"/>
              <a:t>Twin Falls, Idaho</a:t>
            </a:r>
          </a:p>
        </p:txBody>
      </p:sp>
      <p:sp>
        <p:nvSpPr>
          <p:cNvPr id="3" name="Text Placeholder 2"/>
          <p:cNvSpPr>
            <a:spLocks noGrp="1"/>
          </p:cNvSpPr>
          <p:nvPr>
            <p:ph type="body" idx="1"/>
          </p:nvPr>
        </p:nvSpPr>
        <p:spPr>
          <a:xfrm>
            <a:off x="457200" y="1577383"/>
            <a:ext cx="8229600" cy="553998"/>
          </a:xfrm>
        </p:spPr>
        <p:txBody>
          <a:bodyPr/>
          <a:lstStyle/>
          <a:p>
            <a:r>
              <a:rPr lang="en-US" sz="3600" dirty="0"/>
              <a:t>Tax Issues with Social Security Benefits</a:t>
            </a:r>
          </a:p>
        </p:txBody>
      </p:sp>
    </p:spTree>
    <p:extLst>
      <p:ext uri="{BB962C8B-B14F-4D97-AF65-F5344CB8AC3E}">
        <p14:creationId xmlns:p14="http://schemas.microsoft.com/office/powerpoint/2010/main" val="2552907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58" y="1600201"/>
            <a:ext cx="7514842" cy="6647974"/>
          </a:xfrm>
        </p:spPr>
        <p:txBody>
          <a:bodyPr/>
          <a:lstStyle/>
          <a:p>
            <a:r>
              <a:rPr lang="en-US" sz="2400" dirty="0"/>
              <a:t>Computing the tax is a 18 step process</a:t>
            </a:r>
            <a:br>
              <a:rPr lang="en-US" sz="2400" dirty="0"/>
            </a:br>
            <a:r>
              <a:rPr lang="en-US" sz="2400" dirty="0"/>
              <a:t/>
            </a:r>
            <a:br>
              <a:rPr lang="en-US" sz="2400" dirty="0"/>
            </a:br>
            <a:r>
              <a:rPr lang="en-US" sz="2400" dirty="0"/>
              <a:t>This formula does not include an inflationary factor adjusted base amount of income.</a:t>
            </a:r>
            <a:br>
              <a:rPr lang="en-US" sz="2400" dirty="0"/>
            </a:br>
            <a:r>
              <a:rPr lang="en-US" sz="2400" dirty="0"/>
              <a:t/>
            </a:r>
            <a:br>
              <a:rPr lang="en-US" sz="2400" dirty="0"/>
            </a:br>
            <a:r>
              <a:rPr lang="en-US" sz="2400" dirty="0"/>
              <a:t>1984 single amt :  $25,000  (in today’s income:  $92,500)</a:t>
            </a:r>
            <a:br>
              <a:rPr lang="en-US" sz="2400" dirty="0"/>
            </a:br>
            <a:r>
              <a:rPr lang="en-US" sz="2400" dirty="0"/>
              <a:t/>
            </a:r>
            <a:br>
              <a:rPr lang="en-US" sz="2400" dirty="0"/>
            </a:br>
            <a:r>
              <a:rPr lang="en-US" sz="2400" dirty="0"/>
              <a:t>1984 married filing jointly:  $32,000 (today - $118,400)</a:t>
            </a:r>
            <a:br>
              <a:rPr lang="en-US" sz="2400" dirty="0"/>
            </a:br>
            <a:r>
              <a:rPr lang="en-US" sz="2400" dirty="0"/>
              <a:t/>
            </a:r>
            <a:br>
              <a:rPr lang="en-US" sz="2400" dirty="0"/>
            </a:br>
            <a:r>
              <a:rPr lang="en-US" sz="2400" dirty="0"/>
              <a:t>Originally only the wealthy were impacted by this tax.</a:t>
            </a:r>
            <a:br>
              <a:rPr lang="en-US" sz="2400" dirty="0"/>
            </a:br>
            <a:r>
              <a:rPr lang="en-US" sz="2400" dirty="0"/>
              <a:t/>
            </a:r>
            <a:br>
              <a:rPr lang="en-US" sz="2400" dirty="0"/>
            </a:br>
            <a:r>
              <a:rPr lang="en-US" sz="2400" dirty="0"/>
              <a:t>Now almost everyone is paying this tax.</a:t>
            </a:r>
            <a:br>
              <a:rPr lang="en-US" sz="2400" dirty="0"/>
            </a:br>
            <a:r>
              <a:rPr lang="en-US" sz="2400" dirty="0"/>
              <a:t/>
            </a:r>
            <a:br>
              <a:rPr lang="en-US" sz="2400" dirty="0"/>
            </a:br>
            <a:r>
              <a:rPr lang="en-US" sz="2400" dirty="0"/>
              <a:t>The state of Idaho does not tax these benefits.</a:t>
            </a:r>
            <a:br>
              <a:rPr lang="en-US" sz="2400" dirty="0"/>
            </a:br>
            <a:r>
              <a:rPr lang="en-US" sz="2400" dirty="0"/>
              <a:t/>
            </a:r>
            <a:br>
              <a:rPr lang="en-US" sz="2400" dirty="0"/>
            </a:br>
            <a:r>
              <a:rPr lang="en-US" sz="2400" dirty="0"/>
              <a:t/>
            </a:r>
            <a:br>
              <a:rPr lang="en-US" sz="2400" dirty="0"/>
            </a:br>
            <a:r>
              <a:rPr lang="en-US" sz="2400" dirty="0"/>
              <a:t/>
            </a:r>
            <a:br>
              <a:rPr lang="en-US" sz="2400" dirty="0"/>
            </a:br>
            <a:endParaRPr lang="en-US" sz="2400" dirty="0"/>
          </a:p>
        </p:txBody>
      </p:sp>
      <p:sp>
        <p:nvSpPr>
          <p:cNvPr id="3" name="Text Placeholder 2"/>
          <p:cNvSpPr>
            <a:spLocks noGrp="1"/>
          </p:cNvSpPr>
          <p:nvPr>
            <p:ph type="body" idx="1"/>
          </p:nvPr>
        </p:nvSpPr>
        <p:spPr>
          <a:xfrm>
            <a:off x="457200" y="533401"/>
            <a:ext cx="8229600" cy="1066800"/>
          </a:xfrm>
        </p:spPr>
        <p:txBody>
          <a:bodyPr/>
          <a:lstStyle/>
          <a:p>
            <a:r>
              <a:rPr lang="en-US" sz="2400" dirty="0"/>
              <a:t>The formula was set in 1984 when Congress first put into law the ability of the federal government to tax Social Security Benefits</a:t>
            </a:r>
          </a:p>
        </p:txBody>
      </p:sp>
    </p:spTree>
    <p:extLst>
      <p:ext uri="{BB962C8B-B14F-4D97-AF65-F5344CB8AC3E}">
        <p14:creationId xmlns:p14="http://schemas.microsoft.com/office/powerpoint/2010/main" val="756605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8"/>
          <p:cNvSpPr>
            <a:spLocks noChangeArrowheads="1"/>
          </p:cNvSpPr>
          <p:nvPr/>
        </p:nvSpPr>
        <p:spPr bwMode="auto">
          <a:xfrm>
            <a:off x="838200" y="1371600"/>
            <a:ext cx="807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ts val="1200"/>
              </a:spcBef>
              <a:buClr>
                <a:srgbClr val="FF3300"/>
              </a:buClr>
              <a:buFont typeface="Wingdings" panose="05000000000000000000" pitchFamily="2" charset="2"/>
              <a:buChar char="Ø"/>
            </a:pPr>
            <a:r>
              <a:rPr lang="en-US" altLang="en-US" sz="2800" b="1">
                <a:solidFill>
                  <a:srgbClr val="002060"/>
                </a:solidFill>
                <a:latin typeface="Times New Roman" panose="02020603050405020304" pitchFamily="18" charset="0"/>
              </a:rPr>
              <a:t>About 40 percent of people who get Social Security pay income taxes on their benefits.</a:t>
            </a:r>
          </a:p>
          <a:p>
            <a:pPr eaLnBrk="1" hangingPunct="1">
              <a:spcBef>
                <a:spcPts val="1200"/>
              </a:spcBef>
              <a:buClr>
                <a:srgbClr val="FF3300"/>
              </a:buClr>
              <a:buFont typeface="Wingdings" panose="05000000000000000000" pitchFamily="2" charset="2"/>
              <a:buChar char="Ø"/>
            </a:pPr>
            <a:r>
              <a:rPr lang="en-US" altLang="en-US" sz="2800" b="1">
                <a:solidFill>
                  <a:srgbClr val="002060"/>
                </a:solidFill>
                <a:latin typeface="Times New Roman" panose="02020603050405020304" pitchFamily="18" charset="0"/>
              </a:rPr>
              <a:t>At the end of each year, you’ll receive a </a:t>
            </a:r>
            <a:r>
              <a:rPr lang="en-US" altLang="en-US" sz="2800" b="1" i="1">
                <a:solidFill>
                  <a:srgbClr val="002060"/>
                </a:solidFill>
                <a:latin typeface="Times New Roman" panose="02020603050405020304" pitchFamily="18" charset="0"/>
              </a:rPr>
              <a:t>Social Security Benefit Statement </a:t>
            </a:r>
            <a:r>
              <a:rPr lang="en-US" altLang="en-US" sz="2800" b="1">
                <a:solidFill>
                  <a:srgbClr val="002060"/>
                </a:solidFill>
                <a:latin typeface="Times New Roman" panose="02020603050405020304" pitchFamily="18" charset="0"/>
              </a:rPr>
              <a:t>(Form SSA-1099). </a:t>
            </a:r>
            <a:br>
              <a:rPr lang="en-US" altLang="en-US" sz="2800" b="1">
                <a:solidFill>
                  <a:srgbClr val="002060"/>
                </a:solidFill>
                <a:latin typeface="Times New Roman" panose="02020603050405020304" pitchFamily="18" charset="0"/>
              </a:rPr>
            </a:br>
            <a:r>
              <a:rPr lang="en-US" altLang="en-US" sz="2800" b="1">
                <a:solidFill>
                  <a:srgbClr val="002060"/>
                </a:solidFill>
                <a:latin typeface="Times New Roman" panose="02020603050405020304" pitchFamily="18" charset="0"/>
              </a:rPr>
              <a:t>Use this statement to complete your Federal income tax return to find out if you have to pay taxes on your benefit. </a:t>
            </a:r>
          </a:p>
          <a:p>
            <a:pPr eaLnBrk="1" hangingPunct="1">
              <a:spcBef>
                <a:spcPts val="1200"/>
              </a:spcBef>
              <a:buClr>
                <a:srgbClr val="FF3300"/>
              </a:buClr>
              <a:buFont typeface="Wingdings" panose="05000000000000000000" pitchFamily="2" charset="2"/>
              <a:buChar char="Ø"/>
            </a:pPr>
            <a:r>
              <a:rPr lang="en-US" altLang="en-US" sz="2800" b="1">
                <a:solidFill>
                  <a:srgbClr val="002060"/>
                </a:solidFill>
                <a:latin typeface="Times New Roman" panose="02020603050405020304" pitchFamily="18" charset="0"/>
              </a:rPr>
              <a:t>To get a replacement SSA-1099, go to </a:t>
            </a:r>
            <a:r>
              <a:rPr lang="en-US" altLang="en-US" sz="2800" b="1" i="1">
                <a:solidFill>
                  <a:srgbClr val="D12229"/>
                </a:solidFill>
                <a:latin typeface="Georgia" panose="02040502050405020303" pitchFamily="18" charset="0"/>
              </a:rPr>
              <a:t>my</a:t>
            </a:r>
            <a:r>
              <a:rPr lang="en-US" altLang="en-US" sz="2800" b="1" i="1">
                <a:solidFill>
                  <a:srgbClr val="002060"/>
                </a:solidFill>
                <a:latin typeface="Georgia" panose="02040502050405020303" pitchFamily="18" charset="0"/>
              </a:rPr>
              <a:t> </a:t>
            </a:r>
            <a:r>
              <a:rPr lang="en-US" altLang="en-US" sz="2800" b="1">
                <a:solidFill>
                  <a:srgbClr val="0054A6"/>
                </a:solidFill>
                <a:latin typeface="Georgia" panose="02040502050405020303" pitchFamily="18" charset="0"/>
              </a:rPr>
              <a:t>Social Security</a:t>
            </a:r>
            <a:r>
              <a:rPr lang="en-US" altLang="en-US" sz="2800" b="1">
                <a:solidFill>
                  <a:srgbClr val="6089CC"/>
                </a:solidFill>
                <a:latin typeface="Georgia" panose="02040502050405020303" pitchFamily="18" charset="0"/>
              </a:rPr>
              <a:t> </a:t>
            </a:r>
            <a:r>
              <a:rPr lang="en-US" altLang="en-US" sz="2800" b="1">
                <a:solidFill>
                  <a:srgbClr val="002060"/>
                </a:solidFill>
                <a:latin typeface="Times New Roman" panose="02020603050405020304" pitchFamily="18" charset="0"/>
              </a:rPr>
              <a:t>at www.socialsecurity.gov/myaccount.</a:t>
            </a:r>
          </a:p>
        </p:txBody>
      </p:sp>
      <p:sp>
        <p:nvSpPr>
          <p:cNvPr id="151555" name="Rectangle 10"/>
          <p:cNvSpPr>
            <a:spLocks noChangeArrowheads="1"/>
          </p:cNvSpPr>
          <p:nvPr/>
        </p:nvSpPr>
        <p:spPr bwMode="auto">
          <a:xfrm>
            <a:off x="685800" y="268288"/>
            <a:ext cx="8458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4000" b="1">
                <a:solidFill>
                  <a:srgbClr val="002060"/>
                </a:solidFill>
                <a:latin typeface="Times New Roman" panose="02020603050405020304" pitchFamily="18" charset="0"/>
              </a:rPr>
              <a:t>Your Benefits Can Be Taxable</a:t>
            </a:r>
            <a:endParaRPr lang="en-US" altLang="en-US" sz="1200" b="1" i="1">
              <a:solidFill>
                <a:srgbClr val="FF0000"/>
              </a:solidFill>
              <a:latin typeface="Times New Roman" panose="02020603050405020304" pitchFamily="18" charset="0"/>
            </a:endParaRPr>
          </a:p>
          <a:p>
            <a:pPr algn="ctr"/>
            <a:r>
              <a:rPr lang="en-US" altLang="en-US" sz="4000" b="1">
                <a:solidFill>
                  <a:srgbClr val="002060"/>
                </a:solidFill>
                <a:latin typeface="Times New Roman" panose="02020603050405020304" pitchFamily="18" charset="0"/>
              </a:rPr>
              <a:t>	</a:t>
            </a:r>
          </a:p>
        </p:txBody>
      </p:sp>
    </p:spTree>
    <p:extLst>
      <p:ext uri="{BB962C8B-B14F-4D97-AF65-F5344CB8AC3E}">
        <p14:creationId xmlns:p14="http://schemas.microsoft.com/office/powerpoint/2010/main" val="200743412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58" y="2500306"/>
            <a:ext cx="6295642" cy="2585323"/>
          </a:xfrm>
        </p:spPr>
        <p:txBody>
          <a:bodyPr/>
          <a:lstStyle/>
          <a:p>
            <a:r>
              <a:rPr lang="en-US" sz="2800" b="1" dirty="0">
                <a:solidFill>
                  <a:srgbClr val="FF0000"/>
                </a:solidFill>
              </a:rPr>
              <a:t>What are some of the questions I should ask my accountant if I am still having income when I become SS eligible?</a:t>
            </a:r>
            <a:br>
              <a:rPr lang="en-US" sz="2800" b="1" dirty="0">
                <a:solidFill>
                  <a:srgbClr val="FF0000"/>
                </a:solidFill>
              </a:rPr>
            </a:br>
            <a:r>
              <a:rPr lang="en-US" sz="2800" b="1" dirty="0">
                <a:solidFill>
                  <a:srgbClr val="FF0000"/>
                </a:solidFill>
              </a:rPr>
              <a:t/>
            </a:r>
            <a:br>
              <a:rPr lang="en-US" sz="2800" b="1" dirty="0">
                <a:solidFill>
                  <a:srgbClr val="FF0000"/>
                </a:solidFill>
              </a:rPr>
            </a:br>
            <a:r>
              <a:rPr lang="en-US" sz="2800" b="1" dirty="0">
                <a:solidFill>
                  <a:srgbClr val="FF0000"/>
                </a:solidFill>
              </a:rPr>
              <a:t>Any advise to ensure I am well informed as I approach SS eligible age?</a:t>
            </a:r>
          </a:p>
        </p:txBody>
      </p:sp>
    </p:spTree>
    <p:extLst>
      <p:ext uri="{BB962C8B-B14F-4D97-AF65-F5344CB8AC3E}">
        <p14:creationId xmlns:p14="http://schemas.microsoft.com/office/powerpoint/2010/main" val="582371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 for our 2</a:t>
            </a:r>
            <a:r>
              <a:rPr lang="en-US" baseline="30000" dirty="0"/>
              <a:t>nd</a:t>
            </a:r>
            <a:r>
              <a:rPr lang="en-US" dirty="0"/>
              <a:t> Break</a:t>
            </a:r>
            <a:br>
              <a:rPr lang="en-US" dirty="0"/>
            </a:br>
            <a:r>
              <a:rPr lang="en-US" dirty="0"/>
              <a:t>Back in the room by 11:50 am</a:t>
            </a:r>
          </a:p>
        </p:txBody>
      </p:sp>
      <p:sp>
        <p:nvSpPr>
          <p:cNvPr id="3" name="Subtitle 2"/>
          <p:cNvSpPr>
            <a:spLocks noGrp="1"/>
          </p:cNvSpPr>
          <p:nvPr>
            <p:ph type="subTitle" idx="1"/>
          </p:nvPr>
        </p:nvSpPr>
        <p:spPr/>
        <p:txBody>
          <a:bodyPr/>
          <a:lstStyle/>
          <a:p>
            <a:r>
              <a:rPr lang="en-US" dirty="0"/>
              <a:t>Head over to the Eagle’s Nest</a:t>
            </a:r>
          </a:p>
          <a:p>
            <a:r>
              <a:rPr lang="en-US" dirty="0"/>
              <a:t>For networking with the faculty</a:t>
            </a:r>
          </a:p>
          <a:p>
            <a:r>
              <a:rPr lang="en-US" dirty="0"/>
              <a:t>&amp; yummies</a:t>
            </a:r>
          </a:p>
        </p:txBody>
      </p:sp>
    </p:spTree>
    <p:extLst>
      <p:ext uri="{BB962C8B-B14F-4D97-AF65-F5344CB8AC3E}">
        <p14:creationId xmlns:p14="http://schemas.microsoft.com/office/powerpoint/2010/main" val="1284027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1"/>
            <a:ext cx="6781800" cy="914399"/>
          </a:xfrm>
        </p:spPr>
        <p:txBody>
          <a:bodyPr/>
          <a:lstStyle/>
          <a:p>
            <a:r>
              <a:rPr lang="en-US" dirty="0"/>
              <a:t>	</a:t>
            </a:r>
            <a:r>
              <a:rPr lang="en-US" dirty="0" err="1"/>
              <a:t>Medigap</a:t>
            </a:r>
            <a:r>
              <a:rPr lang="en-US" dirty="0"/>
              <a:t> Supplement</a:t>
            </a:r>
          </a:p>
        </p:txBody>
      </p:sp>
      <p:sp>
        <p:nvSpPr>
          <p:cNvPr id="3" name="Content Placeholder 2"/>
          <p:cNvSpPr>
            <a:spLocks noGrp="1"/>
          </p:cNvSpPr>
          <p:nvPr>
            <p:ph type="subTitle" idx="4294967295"/>
          </p:nvPr>
        </p:nvSpPr>
        <p:spPr>
          <a:xfrm>
            <a:off x="1219200" y="152400"/>
            <a:ext cx="6654800" cy="4800600"/>
          </a:xfrm>
        </p:spPr>
        <p:txBody>
          <a:bodyPr>
            <a:noAutofit/>
          </a:bodyPr>
          <a:lstStyle/>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Original Medicare is good coverage, but it was never designed to cover everything.</a:t>
            </a:r>
          </a:p>
          <a:p>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Often, people with original Medicare Part A and B want additional coverage for things that are not covered by Medicare, such as deductibles and coinsurance. </a:t>
            </a:r>
          </a:p>
          <a:p>
            <a:endParaRPr lang="en-US" sz="2000" dirty="0">
              <a:solidFill>
                <a:schemeClr val="tx1"/>
              </a:solidFill>
            </a:endParaRPr>
          </a:p>
          <a:p>
            <a:pPr marL="342900" indent="-342900">
              <a:buFont typeface="Arial" panose="020B0604020202020204" pitchFamily="34" charset="0"/>
              <a:buChar char="•"/>
            </a:pPr>
            <a:r>
              <a:rPr lang="en-US" sz="2000" dirty="0" err="1">
                <a:solidFill>
                  <a:schemeClr val="tx1"/>
                </a:solidFill>
              </a:rPr>
              <a:t>Medigap</a:t>
            </a:r>
            <a:r>
              <a:rPr lang="en-US" sz="2000" dirty="0">
                <a:solidFill>
                  <a:schemeClr val="tx1"/>
                </a:solidFill>
              </a:rPr>
              <a:t> </a:t>
            </a:r>
            <a:r>
              <a:rPr lang="en-US" sz="2000" dirty="0"/>
              <a:t>Supplement </a:t>
            </a:r>
            <a:r>
              <a:rPr lang="en-US" sz="2000" dirty="0">
                <a:solidFill>
                  <a:schemeClr val="tx1"/>
                </a:solidFill>
              </a:rPr>
              <a:t>and Medicare Advantage Part C plans were intended for just that purpose – to supplement Medicare coverages, providing you with a more complete health care package.</a:t>
            </a:r>
          </a:p>
        </p:txBody>
      </p:sp>
    </p:spTree>
    <p:extLst>
      <p:ext uri="{BB962C8B-B14F-4D97-AF65-F5344CB8AC3E}">
        <p14:creationId xmlns:p14="http://schemas.microsoft.com/office/powerpoint/2010/main" val="2905136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4495800"/>
            <a:ext cx="7772400" cy="2248515"/>
          </a:xfrm>
        </p:spPr>
        <p:txBody>
          <a:bodyPr>
            <a:normAutofit/>
          </a:bodyPr>
          <a:lstStyle/>
          <a:p>
            <a:pPr algn="ctr"/>
            <a:r>
              <a:rPr lang="en-US" dirty="0" err="1"/>
              <a:t>Medigap</a:t>
            </a:r>
            <a:r>
              <a:rPr lang="en-US" dirty="0"/>
              <a:t> Supplement </a:t>
            </a:r>
            <a:br>
              <a:rPr lang="en-US" dirty="0"/>
            </a:br>
            <a:r>
              <a:rPr lang="en-US" dirty="0"/>
              <a:t>plan that’s right for you</a:t>
            </a:r>
          </a:p>
        </p:txBody>
      </p:sp>
      <p:sp>
        <p:nvSpPr>
          <p:cNvPr id="3" name="Content Placeholder 2"/>
          <p:cNvSpPr>
            <a:spLocks noGrp="1"/>
          </p:cNvSpPr>
          <p:nvPr>
            <p:ph type="subTitle" idx="4294967295"/>
          </p:nvPr>
        </p:nvSpPr>
        <p:spPr>
          <a:xfrm>
            <a:off x="1066800" y="533400"/>
            <a:ext cx="7162800" cy="4343400"/>
          </a:xfrm>
        </p:spPr>
        <p:txBody>
          <a:bodyPr>
            <a:normAutofit fontScale="92500" lnSpcReduction="20000"/>
          </a:bodyPr>
          <a:lstStyle/>
          <a:p>
            <a:r>
              <a:rPr lang="en-US" sz="2200" dirty="0">
                <a:solidFill>
                  <a:schemeClr val="tx1"/>
                </a:solidFill>
              </a:rPr>
              <a:t>First determine what you need.</a:t>
            </a:r>
          </a:p>
          <a:p>
            <a:endParaRPr lang="en-US" sz="2200" dirty="0">
              <a:solidFill>
                <a:schemeClr val="tx1"/>
              </a:solidFill>
            </a:endParaRPr>
          </a:p>
          <a:p>
            <a:pPr marL="457200" indent="-457200">
              <a:buFont typeface="Arial" panose="020B0604020202020204" pitchFamily="34" charset="0"/>
              <a:buChar char="•"/>
            </a:pPr>
            <a:r>
              <a:rPr lang="en-US" sz="2200" dirty="0">
                <a:solidFill>
                  <a:schemeClr val="tx1"/>
                </a:solidFill>
              </a:rPr>
              <a:t>Chronic conditions that require frequent doctor visits, </a:t>
            </a:r>
            <a:r>
              <a:rPr lang="en-US" sz="2200" dirty="0" err="1">
                <a:solidFill>
                  <a:schemeClr val="tx1"/>
                </a:solidFill>
              </a:rPr>
              <a:t>Medigap</a:t>
            </a:r>
            <a:r>
              <a:rPr lang="en-US" sz="2200" dirty="0">
                <a:solidFill>
                  <a:schemeClr val="tx1"/>
                </a:solidFill>
              </a:rPr>
              <a:t> Supplemental Plan F could be a good choice.</a:t>
            </a:r>
          </a:p>
          <a:p>
            <a:pPr marL="0" indent="0">
              <a:buNone/>
            </a:pPr>
            <a:endParaRPr lang="en-US" sz="2200" dirty="0">
              <a:solidFill>
                <a:schemeClr val="tx1"/>
              </a:solidFill>
            </a:endParaRPr>
          </a:p>
          <a:p>
            <a:pPr marL="457200" indent="-457200">
              <a:buFont typeface="Arial" panose="020B0604020202020204" pitchFamily="34" charset="0"/>
              <a:buChar char="•"/>
            </a:pPr>
            <a:r>
              <a:rPr lang="en-US" sz="2200" dirty="0">
                <a:solidFill>
                  <a:schemeClr val="tx1"/>
                </a:solidFill>
              </a:rPr>
              <a:t>Rarely needed care, </a:t>
            </a:r>
            <a:r>
              <a:rPr lang="en-US" sz="2200" dirty="0" err="1">
                <a:solidFill>
                  <a:schemeClr val="tx1"/>
                </a:solidFill>
              </a:rPr>
              <a:t>Medigap</a:t>
            </a:r>
            <a:r>
              <a:rPr lang="en-US" sz="2200" dirty="0">
                <a:solidFill>
                  <a:schemeClr val="tx1"/>
                </a:solidFill>
              </a:rPr>
              <a:t> Supplemental Plan A or K (lower premium plans).</a:t>
            </a:r>
          </a:p>
          <a:p>
            <a:pPr marL="0" indent="0">
              <a:buNone/>
            </a:pPr>
            <a:endParaRPr lang="en-US" sz="2200" dirty="0">
              <a:solidFill>
                <a:schemeClr val="tx1"/>
              </a:solidFill>
            </a:endParaRPr>
          </a:p>
          <a:p>
            <a:pPr marL="457200" indent="-457200">
              <a:buFont typeface="Arial" panose="020B0604020202020204" pitchFamily="34" charset="0"/>
              <a:buChar char="•"/>
            </a:pPr>
            <a:r>
              <a:rPr lang="en-US" sz="2200" dirty="0">
                <a:solidFill>
                  <a:schemeClr val="tx1"/>
                </a:solidFill>
              </a:rPr>
              <a:t>Travel outside the United States – Med Advantage Plan C or a </a:t>
            </a:r>
            <a:r>
              <a:rPr lang="en-US" sz="2200" dirty="0" err="1">
                <a:solidFill>
                  <a:schemeClr val="tx1"/>
                </a:solidFill>
              </a:rPr>
              <a:t>Medigap</a:t>
            </a:r>
            <a:r>
              <a:rPr lang="en-US" sz="2200" dirty="0">
                <a:solidFill>
                  <a:schemeClr val="tx1"/>
                </a:solidFill>
              </a:rPr>
              <a:t> Supplemental Plan F.</a:t>
            </a:r>
          </a:p>
          <a:p>
            <a:pPr marL="457200" indent="-457200">
              <a:buFont typeface="Arial" panose="020B0604020202020204" pitchFamily="34" charset="0"/>
              <a:buChar char="•"/>
            </a:pPr>
            <a:endParaRPr lang="en-US" sz="2200" dirty="0">
              <a:solidFill>
                <a:schemeClr val="tx1"/>
              </a:solidFill>
            </a:endParaRPr>
          </a:p>
          <a:p>
            <a:r>
              <a:rPr lang="en-US" sz="2200" dirty="0">
                <a:solidFill>
                  <a:schemeClr val="tx1"/>
                </a:solidFill>
              </a:rPr>
              <a:t>As you think about what plan to choose, take a look at your past medical bills to see what kinds of costs you might have in the future.</a:t>
            </a:r>
          </a:p>
          <a:p>
            <a:pPr lvl="1"/>
            <a:endParaRPr lang="en-US" dirty="0"/>
          </a:p>
          <a:p>
            <a:endParaRPr lang="en-US" dirty="0"/>
          </a:p>
          <a:p>
            <a:endParaRPr lang="en-US" dirty="0"/>
          </a:p>
        </p:txBody>
      </p:sp>
    </p:spTree>
    <p:extLst>
      <p:ext uri="{BB962C8B-B14F-4D97-AF65-F5344CB8AC3E}">
        <p14:creationId xmlns:p14="http://schemas.microsoft.com/office/powerpoint/2010/main" val="2381951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38600"/>
            <a:ext cx="7340600" cy="2248515"/>
          </a:xfrm>
        </p:spPr>
        <p:txBody>
          <a:bodyPr>
            <a:normAutofit/>
          </a:bodyPr>
          <a:lstStyle/>
          <a:p>
            <a:r>
              <a:rPr lang="en-US" dirty="0"/>
              <a:t>   </a:t>
            </a:r>
            <a:r>
              <a:rPr lang="en-US" dirty="0" err="1"/>
              <a:t>Megigap</a:t>
            </a:r>
            <a:r>
              <a:rPr lang="en-US" dirty="0"/>
              <a:t> Supplement Plans</a:t>
            </a:r>
          </a:p>
        </p:txBody>
      </p:sp>
      <p:sp>
        <p:nvSpPr>
          <p:cNvPr id="3" name="Content Placeholder 2"/>
          <p:cNvSpPr>
            <a:spLocks noGrp="1"/>
          </p:cNvSpPr>
          <p:nvPr>
            <p:ph type="subTitle" idx="4294967295"/>
          </p:nvPr>
        </p:nvSpPr>
        <p:spPr>
          <a:xfrm>
            <a:off x="609600" y="381000"/>
            <a:ext cx="7696200" cy="4572000"/>
          </a:xfrm>
        </p:spPr>
        <p:txBody>
          <a:bodyPr>
            <a:noAutofit/>
          </a:bodyPr>
          <a:lstStyle/>
          <a:p>
            <a:pPr marL="342900" indent="-342900">
              <a:buFont typeface="Arial" panose="020B0604020202020204" pitchFamily="34" charset="0"/>
              <a:buChar char="•"/>
            </a:pPr>
            <a:r>
              <a:rPr lang="en-US" sz="2000" dirty="0">
                <a:solidFill>
                  <a:schemeClr val="tx1"/>
                </a:solidFill>
              </a:rPr>
              <a:t>First, the claim </a:t>
            </a:r>
            <a:r>
              <a:rPr lang="en-US" sz="2000" dirty="0"/>
              <a:t>is</a:t>
            </a:r>
            <a:r>
              <a:rPr lang="en-US" sz="2000" dirty="0">
                <a:solidFill>
                  <a:schemeClr val="tx1"/>
                </a:solidFill>
              </a:rPr>
              <a:t> applied to Medicare and if Medicare pays, then these policies will pay according to their coverages.  If Medicare does </a:t>
            </a:r>
            <a:r>
              <a:rPr lang="en-US" sz="2000" u="sng" dirty="0">
                <a:solidFill>
                  <a:schemeClr val="tx1"/>
                </a:solidFill>
              </a:rPr>
              <a:t>NOT</a:t>
            </a:r>
            <a:r>
              <a:rPr lang="en-US" sz="2000" dirty="0">
                <a:solidFill>
                  <a:schemeClr val="tx1"/>
                </a:solidFill>
              </a:rPr>
              <a:t> pay the claim, then the </a:t>
            </a:r>
            <a:r>
              <a:rPr lang="en-US" sz="2000" dirty="0" err="1">
                <a:solidFill>
                  <a:schemeClr val="tx1"/>
                </a:solidFill>
              </a:rPr>
              <a:t>Medigap</a:t>
            </a:r>
            <a:r>
              <a:rPr lang="en-US" sz="2000" dirty="0">
                <a:solidFill>
                  <a:schemeClr val="tx1"/>
                </a:solidFill>
              </a:rPr>
              <a:t> - Supplement plans do </a:t>
            </a:r>
            <a:r>
              <a:rPr lang="en-US" sz="2000" u="sng" dirty="0">
                <a:solidFill>
                  <a:schemeClr val="tx1"/>
                </a:solidFill>
              </a:rPr>
              <a:t>NOT</a:t>
            </a:r>
            <a:r>
              <a:rPr lang="en-US" sz="2000" dirty="0">
                <a:solidFill>
                  <a:schemeClr val="tx1"/>
                </a:solidFill>
              </a:rPr>
              <a:t> pay either.</a:t>
            </a:r>
          </a:p>
          <a:p>
            <a:pPr>
              <a:spcBef>
                <a:spcPts val="400"/>
              </a:spcBef>
            </a:pPr>
            <a:endParaRPr lang="en-US" sz="2000" dirty="0">
              <a:solidFill>
                <a:schemeClr val="tx1"/>
              </a:solidFill>
            </a:endParaRPr>
          </a:p>
          <a:p>
            <a:pPr marL="342900" indent="-342900">
              <a:buFont typeface="Arial" panose="020B0604020202020204" pitchFamily="34" charset="0"/>
              <a:buChar char="•"/>
            </a:pPr>
            <a:r>
              <a:rPr lang="en-US" sz="2000" dirty="0" err="1">
                <a:solidFill>
                  <a:schemeClr val="tx1"/>
                </a:solidFill>
              </a:rPr>
              <a:t>Medigap</a:t>
            </a:r>
            <a:r>
              <a:rPr lang="en-US" sz="2000" dirty="0">
                <a:solidFill>
                  <a:schemeClr val="tx1"/>
                </a:solidFill>
              </a:rPr>
              <a:t>  Supplemental plans do </a:t>
            </a:r>
            <a:r>
              <a:rPr lang="en-US" sz="2000" u="sng" dirty="0">
                <a:solidFill>
                  <a:schemeClr val="tx1"/>
                </a:solidFill>
              </a:rPr>
              <a:t>NOT</a:t>
            </a:r>
            <a:r>
              <a:rPr lang="en-US" sz="2000" dirty="0">
                <a:solidFill>
                  <a:schemeClr val="tx1"/>
                </a:solidFill>
              </a:rPr>
              <a:t> have prescription drug coverage. You will need to purchase a Part D RX policy. </a:t>
            </a:r>
          </a:p>
          <a:p>
            <a:pPr>
              <a:spcBef>
                <a:spcPts val="400"/>
              </a:spcBef>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The following plan examples are Medicare - Supplemental to Original Medicare</a:t>
            </a:r>
            <a:r>
              <a:rPr lang="en-US" sz="2000" dirty="0"/>
              <a:t>:</a:t>
            </a:r>
            <a:endParaRPr lang="en-US" sz="2000" dirty="0">
              <a:solidFill>
                <a:schemeClr val="tx1"/>
              </a:solidFill>
            </a:endParaRPr>
          </a:p>
          <a:p>
            <a:pPr marL="342900" indent="-342900">
              <a:spcBef>
                <a:spcPts val="400"/>
              </a:spcBef>
              <a:buFont typeface="Arial" panose="020B0604020202020204" pitchFamily="34" charset="0"/>
              <a:buChar char="•"/>
            </a:pPr>
            <a:endParaRPr lang="en-US" sz="2000" dirty="0">
              <a:solidFill>
                <a:schemeClr val="tx1"/>
              </a:solidFill>
            </a:endParaRPr>
          </a:p>
          <a:p>
            <a:pPr marL="0" indent="0" algn="ctr">
              <a:buNone/>
            </a:pPr>
            <a:r>
              <a:rPr lang="en-US" sz="2000" dirty="0"/>
              <a:t>(</a:t>
            </a:r>
            <a:r>
              <a:rPr lang="en-US" sz="2000" dirty="0" err="1"/>
              <a:t>Medigap</a:t>
            </a:r>
            <a:r>
              <a:rPr lang="en-US" sz="2000" dirty="0"/>
              <a:t> Supplement plans premiums are age rated, they </a:t>
            </a:r>
          </a:p>
          <a:p>
            <a:pPr marL="0" indent="0" algn="ctr">
              <a:buNone/>
            </a:pPr>
            <a:r>
              <a:rPr lang="en-US" sz="2000" dirty="0"/>
              <a:t>change every year.)</a:t>
            </a:r>
            <a:endParaRPr lang="en-US" sz="2000" dirty="0">
              <a:solidFill>
                <a:schemeClr val="tx1"/>
              </a:solidFill>
            </a:endParaRPr>
          </a:p>
        </p:txBody>
      </p:sp>
    </p:spTree>
    <p:extLst>
      <p:ext uri="{BB962C8B-B14F-4D97-AF65-F5344CB8AC3E}">
        <p14:creationId xmlns:p14="http://schemas.microsoft.com/office/powerpoint/2010/main" val="1402115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8460" y="4605813"/>
            <a:ext cx="7254010" cy="2248515"/>
          </a:xfrm>
        </p:spPr>
        <p:txBody>
          <a:bodyPr/>
          <a:lstStyle/>
          <a:p>
            <a:r>
              <a:rPr lang="en-US" dirty="0"/>
              <a:t>	Medicare (Part A) Hospital 	Service-per Benefit Period</a:t>
            </a:r>
          </a:p>
        </p:txBody>
      </p:sp>
      <p:sp>
        <p:nvSpPr>
          <p:cNvPr id="4" name="Subtitle 3"/>
          <p:cNvSpPr>
            <a:spLocks noGrp="1"/>
          </p:cNvSpPr>
          <p:nvPr>
            <p:ph type="subTitle" idx="4294967295"/>
          </p:nvPr>
        </p:nvSpPr>
        <p:spPr>
          <a:xfrm>
            <a:off x="620325" y="4572000"/>
            <a:ext cx="7979883" cy="693881"/>
          </a:xfrm>
        </p:spPr>
        <p:txBody>
          <a:bodyPr>
            <a:normAutofit fontScale="40000" lnSpcReduction="20000"/>
          </a:bodyPr>
          <a:lstStyle/>
          <a:p>
            <a:r>
              <a:rPr lang="en-US" dirty="0">
                <a:solidFill>
                  <a:schemeClr val="tx1"/>
                </a:solidFill>
              </a:rPr>
              <a:t>A benefit period begins on the first day you receive service as an inpatient in a hospital facility and ends after you are out of the hospital and don’t receive skilled nursing care in any other facility for 60 days in a row.  The following chart outlines coverage limits for Blue Cross of Idaho Prime 65 A,F,K,M and N.</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444"/>
          <a:stretch/>
        </p:blipFill>
        <p:spPr bwMode="auto">
          <a:xfrm>
            <a:off x="599210" y="304800"/>
            <a:ext cx="8000999" cy="417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0543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486400"/>
            <a:ext cx="7010400" cy="1143000"/>
          </a:xfrm>
        </p:spPr>
        <p:txBody>
          <a:bodyPr>
            <a:normAutofit fontScale="90000"/>
          </a:bodyPr>
          <a:lstStyle/>
          <a:p>
            <a:pPr algn="ctr"/>
            <a:r>
              <a:rPr lang="en-US" dirty="0"/>
              <a:t>	Medicare Advantage Plans</a:t>
            </a:r>
            <a:br>
              <a:rPr lang="en-US" dirty="0"/>
            </a:br>
            <a:r>
              <a:rPr lang="en-US" dirty="0"/>
              <a:t>Part C</a:t>
            </a:r>
          </a:p>
        </p:txBody>
      </p:sp>
      <p:sp>
        <p:nvSpPr>
          <p:cNvPr id="3" name="Content Placeholder 2"/>
          <p:cNvSpPr>
            <a:spLocks noGrp="1"/>
          </p:cNvSpPr>
          <p:nvPr>
            <p:ph type="subTitle" idx="4294967295"/>
          </p:nvPr>
        </p:nvSpPr>
        <p:spPr>
          <a:xfrm>
            <a:off x="1066800" y="533400"/>
            <a:ext cx="7086600" cy="4724400"/>
          </a:xfrm>
        </p:spPr>
        <p:txBody>
          <a:bodyPr>
            <a:noAutofit/>
          </a:bodyPr>
          <a:lstStyle/>
          <a:p>
            <a:r>
              <a:rPr lang="en-US" sz="2000" dirty="0">
                <a:solidFill>
                  <a:schemeClr val="tx1"/>
                </a:solidFill>
              </a:rPr>
              <a:t>Medicare Advantage Part C plans are an HMO (Health Management Organization) plan.</a:t>
            </a:r>
          </a:p>
          <a:p>
            <a:pPr marL="0" indent="0">
              <a:buNone/>
            </a:pPr>
            <a:r>
              <a:rPr lang="en-US" sz="2000" dirty="0">
                <a:solidFill>
                  <a:schemeClr val="tx1"/>
                </a:solidFill>
              </a:rPr>
              <a:t>	</a:t>
            </a:r>
          </a:p>
          <a:p>
            <a:pPr marL="457200" indent="-457200">
              <a:buFont typeface="Arial" panose="020B0604020202020204" pitchFamily="34" charset="0"/>
              <a:buChar char="•"/>
            </a:pPr>
            <a:r>
              <a:rPr lang="en-US" sz="2000" dirty="0">
                <a:solidFill>
                  <a:schemeClr val="tx1"/>
                </a:solidFill>
              </a:rPr>
              <a:t>You will need to declare a Primary Care Physician (PCP).</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solidFill>
                  <a:schemeClr val="tx1"/>
                </a:solidFill>
              </a:rPr>
              <a:t>Some services require pre-authorization and can be denied.</a:t>
            </a:r>
          </a:p>
          <a:p>
            <a:pPr marL="0" indent="0">
              <a:buNone/>
            </a:pPr>
            <a:endParaRPr lang="en-US" sz="2000" dirty="0">
              <a:solidFill>
                <a:schemeClr val="tx1"/>
              </a:solidFill>
            </a:endParaRPr>
          </a:p>
          <a:p>
            <a:pPr marL="457200" indent="-457200">
              <a:buFont typeface="Arial" panose="020B0604020202020204" pitchFamily="34" charset="0"/>
              <a:buChar char="•"/>
            </a:pPr>
            <a:r>
              <a:rPr lang="en-US" sz="2000" dirty="0">
                <a:solidFill>
                  <a:schemeClr val="tx1"/>
                </a:solidFill>
              </a:rPr>
              <a:t>Some plans require referrals to see any other physician even for in network providers.</a:t>
            </a:r>
          </a:p>
          <a:p>
            <a:pPr marL="0" indent="0">
              <a:buNone/>
            </a:pPr>
            <a:endParaRPr lang="en-US" sz="2000" dirty="0">
              <a:solidFill>
                <a:schemeClr val="tx1"/>
              </a:solidFill>
            </a:endParaRPr>
          </a:p>
          <a:p>
            <a:pPr marL="457200" indent="-457200">
              <a:buFont typeface="Arial" panose="020B0604020202020204" pitchFamily="34" charset="0"/>
              <a:buChar char="•"/>
            </a:pPr>
            <a:r>
              <a:rPr lang="en-US" sz="2000" dirty="0">
                <a:solidFill>
                  <a:schemeClr val="tx1"/>
                </a:solidFill>
              </a:rPr>
              <a:t>Medicare Advantage Part C plans have a network of doctors and facilities for which you will obtain your services</a:t>
            </a:r>
            <a:r>
              <a:rPr lang="en-US" sz="2200" dirty="0">
                <a:solidFill>
                  <a:schemeClr val="tx1"/>
                </a:solidFill>
              </a:rPr>
              <a:t>.</a:t>
            </a:r>
          </a:p>
          <a:p>
            <a:pPr marL="0" indent="0">
              <a:buNone/>
            </a:pPr>
            <a:endParaRPr lang="en-US" sz="2200" dirty="0">
              <a:solidFill>
                <a:schemeClr val="tx1"/>
              </a:solidFill>
            </a:endParaRPr>
          </a:p>
        </p:txBody>
      </p:sp>
    </p:spTree>
    <p:extLst>
      <p:ext uri="{BB962C8B-B14F-4D97-AF65-F5344CB8AC3E}">
        <p14:creationId xmlns:p14="http://schemas.microsoft.com/office/powerpoint/2010/main" val="3323492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257800"/>
            <a:ext cx="6705600" cy="1447800"/>
          </a:xfrm>
        </p:spPr>
        <p:txBody>
          <a:bodyPr>
            <a:normAutofit/>
          </a:bodyPr>
          <a:lstStyle/>
          <a:p>
            <a:pPr algn="ctr"/>
            <a:r>
              <a:rPr lang="en-US" dirty="0"/>
              <a:t>	Medicare Advantage Plans</a:t>
            </a:r>
            <a:br>
              <a:rPr lang="en-US" dirty="0"/>
            </a:br>
            <a:r>
              <a:rPr lang="en-US" dirty="0"/>
              <a:t>Part C</a:t>
            </a:r>
          </a:p>
        </p:txBody>
      </p:sp>
      <p:sp>
        <p:nvSpPr>
          <p:cNvPr id="3" name="Content Placeholder 2"/>
          <p:cNvSpPr>
            <a:spLocks noGrp="1"/>
          </p:cNvSpPr>
          <p:nvPr>
            <p:ph type="subTitle" idx="4294967295"/>
          </p:nvPr>
        </p:nvSpPr>
        <p:spPr>
          <a:xfrm>
            <a:off x="914400" y="457200"/>
            <a:ext cx="7391400" cy="4876800"/>
          </a:xfrm>
        </p:spPr>
        <p:txBody>
          <a:bodyPr>
            <a:noAutofit/>
          </a:bodyPr>
          <a:lstStyle/>
          <a:p>
            <a:pPr marL="800100" lvl="1" indent="-342900" algn="l">
              <a:buFont typeface="Arial" panose="020B0604020202020204" pitchFamily="34" charset="0"/>
              <a:buChar char="•"/>
            </a:pPr>
            <a:r>
              <a:rPr lang="en-US" sz="2000" dirty="0"/>
              <a:t>Medicare Advantage  Part C plans have copays for services, maximum out of pocket limits and can have deductibles.</a:t>
            </a:r>
          </a:p>
          <a:p>
            <a:pPr lvl="1" algn="l">
              <a:spcBef>
                <a:spcPts val="300"/>
              </a:spcBef>
            </a:pPr>
            <a:endParaRPr lang="en-US" sz="2000" dirty="0"/>
          </a:p>
          <a:p>
            <a:pPr marL="800100" lvl="1" indent="-342900" algn="l">
              <a:buFont typeface="Arial" panose="020B0604020202020204" pitchFamily="34" charset="0"/>
              <a:buChar char="•"/>
            </a:pPr>
            <a:r>
              <a:rPr lang="en-US" sz="2000" dirty="0"/>
              <a:t>Most Medicare Advantage Part C plans have prescription drug coverage. If they do not, you can not buy a Part D plan.  You will need to have VA or other prescription coverage.</a:t>
            </a:r>
          </a:p>
          <a:p>
            <a:pPr marL="800100" lvl="1" indent="-342900" algn="l">
              <a:spcBef>
                <a:spcPts val="300"/>
              </a:spcBef>
              <a:buFont typeface="Arial" panose="020B0604020202020204" pitchFamily="34" charset="0"/>
              <a:buChar char="•"/>
            </a:pPr>
            <a:endParaRPr lang="en-US" sz="2000" dirty="0"/>
          </a:p>
          <a:p>
            <a:pPr marL="800100" lvl="1" indent="-342900">
              <a:spcBef>
                <a:spcPts val="300"/>
              </a:spcBef>
              <a:buFont typeface="Arial" panose="020B0604020202020204" pitchFamily="34" charset="0"/>
              <a:buChar char="•"/>
            </a:pPr>
            <a:r>
              <a:rPr lang="en-US" sz="2000" dirty="0"/>
              <a:t>Medicare Advantage Part C  Some have extra benefits not included in original Medicare – Gym Memberships, Vision and Dental options.</a:t>
            </a:r>
          </a:p>
          <a:p>
            <a:pPr marL="800100" lvl="1" indent="-342900">
              <a:spcBef>
                <a:spcPts val="300"/>
              </a:spcBef>
              <a:buFont typeface="Arial" panose="020B0604020202020204" pitchFamily="34" charset="0"/>
              <a:buChar char="•"/>
            </a:pPr>
            <a:endParaRPr lang="en-US" sz="2000" dirty="0"/>
          </a:p>
          <a:p>
            <a:pPr marL="800100" lvl="1" indent="-342900">
              <a:spcBef>
                <a:spcPts val="300"/>
              </a:spcBef>
              <a:buFont typeface="Arial" panose="020B0604020202020204" pitchFamily="34" charset="0"/>
              <a:buChar char="•"/>
            </a:pPr>
            <a:r>
              <a:rPr lang="en-US" sz="2000" dirty="0"/>
              <a:t>Emergency and urgent care is covered as if in network regardless of where you obtain care.</a:t>
            </a:r>
          </a:p>
          <a:p>
            <a:pPr marL="800100" lvl="1" indent="-342900">
              <a:spcBef>
                <a:spcPts val="300"/>
              </a:spcBef>
              <a:buFont typeface="Arial" panose="020B0604020202020204" pitchFamily="34" charset="0"/>
              <a:buChar char="•"/>
            </a:pPr>
            <a:endParaRPr lang="en-US" sz="2000" dirty="0"/>
          </a:p>
        </p:txBody>
      </p:sp>
    </p:spTree>
    <p:extLst>
      <p:ext uri="{BB962C8B-B14F-4D97-AF65-F5344CB8AC3E}">
        <p14:creationId xmlns:p14="http://schemas.microsoft.com/office/powerpoint/2010/main" val="3161795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486400"/>
            <a:ext cx="6248400" cy="1143000"/>
          </a:xfrm>
        </p:spPr>
        <p:txBody>
          <a:bodyPr>
            <a:normAutofit fontScale="90000"/>
          </a:bodyPr>
          <a:lstStyle/>
          <a:p>
            <a:pPr algn="ctr"/>
            <a:r>
              <a:rPr lang="en-US" dirty="0"/>
              <a:t>Medicare Advantage Plans</a:t>
            </a:r>
            <a:br>
              <a:rPr lang="en-US" dirty="0"/>
            </a:br>
            <a:r>
              <a:rPr lang="en-US" dirty="0"/>
              <a:t>Part C</a:t>
            </a:r>
          </a:p>
        </p:txBody>
      </p:sp>
      <p:sp>
        <p:nvSpPr>
          <p:cNvPr id="3" name="Rectangle 2"/>
          <p:cNvSpPr/>
          <p:nvPr/>
        </p:nvSpPr>
        <p:spPr>
          <a:xfrm>
            <a:off x="685800" y="228600"/>
            <a:ext cx="7772400" cy="5201424"/>
          </a:xfrm>
          <a:prstGeom prst="rect">
            <a:avLst/>
          </a:prstGeom>
        </p:spPr>
        <p:txBody>
          <a:bodyPr wrap="square">
            <a:spAutoFit/>
          </a:bodyPr>
          <a:lstStyle/>
          <a:p>
            <a:pPr marL="457200" indent="-457200">
              <a:buFont typeface="Arial" panose="020B0604020202020204" pitchFamily="34" charset="0"/>
              <a:buChar char="•"/>
            </a:pPr>
            <a:endParaRPr lang="en-US" sz="2200" dirty="0"/>
          </a:p>
          <a:p>
            <a:pPr lvl="1" indent="-457200">
              <a:buFont typeface="Arial" panose="020B0604020202020204" pitchFamily="34" charset="0"/>
              <a:buChar char="•"/>
            </a:pPr>
            <a:r>
              <a:rPr lang="en-US" sz="2000" dirty="0"/>
              <a:t>Open Enrollment is October 15th thru December 7th for a </a:t>
            </a:r>
          </a:p>
          <a:p>
            <a:pPr marL="0" lvl="1"/>
            <a:r>
              <a:rPr lang="en-US" sz="2000" dirty="0"/>
              <a:t>        January 1 effective date.  This is the only time you can change  </a:t>
            </a:r>
          </a:p>
          <a:p>
            <a:pPr marL="0" lvl="1"/>
            <a:r>
              <a:rPr lang="en-US" sz="2000" dirty="0"/>
              <a:t>        your Medicare Advantage Plan Part C.   Can not be denied coverage.</a:t>
            </a:r>
          </a:p>
          <a:p>
            <a:pPr lvl="1" indent="-457200">
              <a:buFont typeface="Arial" panose="020B0604020202020204" pitchFamily="34" charset="0"/>
              <a:buChar char="•"/>
            </a:pPr>
            <a:endParaRPr lang="en-US" sz="2000" dirty="0"/>
          </a:p>
          <a:p>
            <a:pPr lvl="1" indent="-457200">
              <a:buFont typeface="Arial" panose="020B0604020202020204" pitchFamily="34" charset="0"/>
              <a:buChar char="•"/>
            </a:pPr>
            <a:r>
              <a:rPr lang="en-US" sz="2000" dirty="0"/>
              <a:t>If you do not like your Medicare Advantage Plan Part C during the year, you can dis-enroll from January 1</a:t>
            </a:r>
            <a:r>
              <a:rPr lang="en-US" sz="2000" baseline="30000" dirty="0"/>
              <a:t>st</a:t>
            </a:r>
            <a:r>
              <a:rPr lang="en-US" sz="2000" dirty="0"/>
              <a:t> thru February 14</a:t>
            </a:r>
            <a:r>
              <a:rPr lang="en-US" sz="2000" baseline="30000" dirty="0"/>
              <a:t>th</a:t>
            </a:r>
            <a:r>
              <a:rPr lang="en-US" sz="2000" dirty="0"/>
              <a:t>, buy a Medicare Supplement and a Part D RX card. After February 14th you can buy a Medicare Supplement, the insurance company can underwrite you and only offer certain plans or deny you coverage.  You can NOT purchase a Part D Rx Drug policy after February 14th.</a:t>
            </a:r>
          </a:p>
          <a:p>
            <a:pPr lvl="1" indent="-457200">
              <a:buFont typeface="Arial" panose="020B0604020202020204" pitchFamily="34" charset="0"/>
              <a:buChar char="•"/>
            </a:pPr>
            <a:endParaRPr lang="en-US" sz="2200" dirty="0"/>
          </a:p>
          <a:p>
            <a:pPr lvl="1" indent="-457200">
              <a:buFont typeface="Arial" panose="020B0604020202020204" pitchFamily="34" charset="0"/>
              <a:buChar char="•"/>
            </a:pPr>
            <a:r>
              <a:rPr lang="en-US" sz="2000" dirty="0"/>
              <a:t>Medicare</a:t>
            </a:r>
            <a:r>
              <a:rPr lang="en-US" sz="2200" dirty="0"/>
              <a:t> Advantage Part C plans are available only in specific counties. Examples are on the next slide.</a:t>
            </a:r>
          </a:p>
          <a:p>
            <a:pPr marL="457200" indent="-457200">
              <a:buFont typeface="Arial" panose="020B0604020202020204" pitchFamily="34" charset="0"/>
              <a:buChar char="•"/>
            </a:pPr>
            <a:endParaRPr lang="en-US" sz="2200" dirty="0"/>
          </a:p>
          <a:p>
            <a:pPr marL="457200" indent="-457200">
              <a:buFont typeface="Arial" panose="020B0604020202020204" pitchFamily="34" charset="0"/>
              <a:buChar char="•"/>
            </a:pPr>
            <a:endParaRPr lang="en-US" sz="2200" dirty="0"/>
          </a:p>
        </p:txBody>
      </p:sp>
    </p:spTree>
    <p:extLst>
      <p:ext uri="{BB962C8B-B14F-4D97-AF65-F5344CB8AC3E}">
        <p14:creationId xmlns:p14="http://schemas.microsoft.com/office/powerpoint/2010/main" val="2194163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5334000"/>
            <a:ext cx="6400800" cy="1371599"/>
          </a:xfrm>
        </p:spPr>
        <p:txBody>
          <a:bodyPr>
            <a:normAutofit/>
          </a:bodyPr>
          <a:lstStyle/>
          <a:p>
            <a:pPr algn="ctr"/>
            <a:r>
              <a:rPr lang="en-US" dirty="0" err="1"/>
              <a:t>SelectHealth’s</a:t>
            </a:r>
            <a:r>
              <a:rPr lang="en-US" dirty="0"/>
              <a:t>  </a:t>
            </a:r>
            <a:br>
              <a:rPr lang="en-US" dirty="0"/>
            </a:br>
            <a:r>
              <a:rPr lang="en-US" dirty="0"/>
              <a:t> 2017 Benefits – Service Area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76201"/>
            <a:ext cx="3886200" cy="5220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2899"/>
            <a:ext cx="4105275" cy="517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2114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Realities 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Realities 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Realities 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itle Slide">
  <a:themeElements>
    <a:clrScheme name="1_Title Slide 15">
      <a:dk1>
        <a:srgbClr val="000000"/>
      </a:dk1>
      <a:lt1>
        <a:srgbClr val="FFFFFF"/>
      </a:lt1>
      <a:dk2>
        <a:srgbClr val="000000"/>
      </a:dk2>
      <a:lt2>
        <a:srgbClr val="808080"/>
      </a:lt2>
      <a:accent1>
        <a:srgbClr val="004FA6"/>
      </a:accent1>
      <a:accent2>
        <a:srgbClr val="F8981D"/>
      </a:accent2>
      <a:accent3>
        <a:srgbClr val="FFFFFF"/>
      </a:accent3>
      <a:accent4>
        <a:srgbClr val="000000"/>
      </a:accent4>
      <a:accent5>
        <a:srgbClr val="AAB2D0"/>
      </a:accent5>
      <a:accent6>
        <a:srgbClr val="E18919"/>
      </a:accent6>
      <a:hlink>
        <a:srgbClr val="86A37B"/>
      </a:hlink>
      <a:folHlink>
        <a:srgbClr val="716E75"/>
      </a:folHlink>
    </a:clrScheme>
    <a:fontScheme name="1_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8981D"/>
        </a:solidFill>
        <a:ln>
          <a:noFill/>
        </a:ln>
        <a:extLst>
          <a:ext uri="{91240B29-F687-4F45-9708-019B960494DF}">
            <a14:hiddenLine xmlns:a14="http://schemas.microsoft.com/office/drawing/2010/main" w="3175">
              <a:solidFill>
                <a:srgbClr val="000000"/>
              </a:solidFill>
              <a:miter lim="800000"/>
              <a:headEnd/>
              <a:tailEnd/>
            </a14:hiddenLine>
          </a:ext>
        </a:ex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Title Slide 13">
        <a:dk1>
          <a:srgbClr val="000000"/>
        </a:dk1>
        <a:lt1>
          <a:srgbClr val="FFFFFF"/>
        </a:lt1>
        <a:dk2>
          <a:srgbClr val="000000"/>
        </a:dk2>
        <a:lt2>
          <a:srgbClr val="808080"/>
        </a:lt2>
        <a:accent1>
          <a:srgbClr val="004FA6"/>
        </a:accent1>
        <a:accent2>
          <a:srgbClr val="333399"/>
        </a:accent2>
        <a:accent3>
          <a:srgbClr val="FFFFFF"/>
        </a:accent3>
        <a:accent4>
          <a:srgbClr val="000000"/>
        </a:accent4>
        <a:accent5>
          <a:srgbClr val="AAB2D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itle Slide 14">
        <a:dk1>
          <a:srgbClr val="000000"/>
        </a:dk1>
        <a:lt1>
          <a:srgbClr val="FFFFFF"/>
        </a:lt1>
        <a:dk2>
          <a:srgbClr val="000000"/>
        </a:dk2>
        <a:lt2>
          <a:srgbClr val="808080"/>
        </a:lt2>
        <a:accent1>
          <a:srgbClr val="004FA6"/>
        </a:accent1>
        <a:accent2>
          <a:srgbClr val="F8981D"/>
        </a:accent2>
        <a:accent3>
          <a:srgbClr val="FFFFFF"/>
        </a:accent3>
        <a:accent4>
          <a:srgbClr val="000000"/>
        </a:accent4>
        <a:accent5>
          <a:srgbClr val="AAB2D0"/>
        </a:accent5>
        <a:accent6>
          <a:srgbClr val="E18919"/>
        </a:accent6>
        <a:hlink>
          <a:srgbClr val="86A37B"/>
        </a:hlink>
        <a:folHlink>
          <a:srgbClr val="711C2F"/>
        </a:folHlink>
      </a:clrScheme>
      <a:clrMap bg1="lt1" tx1="dk1" bg2="lt2" tx2="dk2" accent1="accent1" accent2="accent2" accent3="accent3" accent4="accent4" accent5="accent5" accent6="accent6" hlink="hlink" folHlink="folHlink"/>
    </a:extraClrScheme>
    <a:extraClrScheme>
      <a:clrScheme name="1_Title Slide 15">
        <a:dk1>
          <a:srgbClr val="000000"/>
        </a:dk1>
        <a:lt1>
          <a:srgbClr val="FFFFFF"/>
        </a:lt1>
        <a:dk2>
          <a:srgbClr val="000000"/>
        </a:dk2>
        <a:lt2>
          <a:srgbClr val="808080"/>
        </a:lt2>
        <a:accent1>
          <a:srgbClr val="004FA6"/>
        </a:accent1>
        <a:accent2>
          <a:srgbClr val="F8981D"/>
        </a:accent2>
        <a:accent3>
          <a:srgbClr val="FFFFFF"/>
        </a:accent3>
        <a:accent4>
          <a:srgbClr val="000000"/>
        </a:accent4>
        <a:accent5>
          <a:srgbClr val="AAB2D0"/>
        </a:accent5>
        <a:accent6>
          <a:srgbClr val="E18919"/>
        </a:accent6>
        <a:hlink>
          <a:srgbClr val="86A37B"/>
        </a:hlink>
        <a:folHlink>
          <a:srgbClr val="716E75"/>
        </a:folHlink>
      </a:clrScheme>
      <a:clrMap bg1="lt1" tx1="dk1" bg2="lt2" tx2="dk2" accent1="accent1" accent2="accent2" accent3="accent3" accent4="accent4" accent5="accent5" accent6="accent6" hlink="hlink" folHlink="folHlink"/>
    </a:extraClrScheme>
    <a:extraClrScheme>
      <a:clrScheme name="1_Title Slide 16">
        <a:dk1>
          <a:srgbClr val="000000"/>
        </a:dk1>
        <a:lt1>
          <a:srgbClr val="FFFFFF"/>
        </a:lt1>
        <a:dk2>
          <a:srgbClr val="000000"/>
        </a:dk2>
        <a:lt2>
          <a:srgbClr val="808080"/>
        </a:lt2>
        <a:accent1>
          <a:srgbClr val="004FA6"/>
        </a:accent1>
        <a:accent2>
          <a:srgbClr val="F8981D"/>
        </a:accent2>
        <a:accent3>
          <a:srgbClr val="FFFFFF"/>
        </a:accent3>
        <a:accent4>
          <a:srgbClr val="000000"/>
        </a:accent4>
        <a:accent5>
          <a:srgbClr val="AAB2D0"/>
        </a:accent5>
        <a:accent6>
          <a:srgbClr val="E18919"/>
        </a:accent6>
        <a:hlink>
          <a:srgbClr val="004FA6"/>
        </a:hlink>
        <a:folHlink>
          <a:srgbClr val="716E75"/>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TotalTime>
  <Words>929</Words>
  <Application>Microsoft Office PowerPoint</Application>
  <PresentationFormat>On-screen Show (4:3)</PresentationFormat>
  <Paragraphs>128</Paragraphs>
  <Slides>18</Slides>
  <Notes>1</Notes>
  <HiddenSlides>0</HiddenSlides>
  <MMClips>0</MMClips>
  <ScaleCrop>false</ScaleCrop>
  <HeadingPairs>
    <vt:vector size="4" baseType="variant">
      <vt:variant>
        <vt:lpstr>Theme</vt:lpstr>
      </vt:variant>
      <vt:variant>
        <vt:i4>8</vt:i4>
      </vt:variant>
      <vt:variant>
        <vt:lpstr>Slide Titles</vt:lpstr>
      </vt:variant>
      <vt:variant>
        <vt:i4>18</vt:i4>
      </vt:variant>
    </vt:vector>
  </HeadingPairs>
  <TitlesOfParts>
    <vt:vector size="26" baseType="lpstr">
      <vt:lpstr>Office Theme</vt:lpstr>
      <vt:lpstr>Custom Design</vt:lpstr>
      <vt:lpstr>6_Realities Custom Design</vt:lpstr>
      <vt:lpstr>3_Realities Custom Design</vt:lpstr>
      <vt:lpstr>5_Realities Custom Design</vt:lpstr>
      <vt:lpstr>1_Custom Design</vt:lpstr>
      <vt:lpstr>1_Title Slide</vt:lpstr>
      <vt:lpstr>1_Office Theme</vt:lpstr>
      <vt:lpstr>Welcome</vt:lpstr>
      <vt:lpstr> Medigap Supplement</vt:lpstr>
      <vt:lpstr>Medigap Supplement  plan that’s right for you</vt:lpstr>
      <vt:lpstr>   Megigap Supplement Plans</vt:lpstr>
      <vt:lpstr> Medicare (Part A) Hospital  Service-per Benefit Period</vt:lpstr>
      <vt:lpstr> Medicare Advantage Plans Part C</vt:lpstr>
      <vt:lpstr> Medicare Advantage Plans Part C</vt:lpstr>
      <vt:lpstr>Medicare Advantage Plans Part C</vt:lpstr>
      <vt:lpstr>SelectHealth’s    2017 Benefits – Service Area</vt:lpstr>
      <vt:lpstr> Cost Comparison</vt:lpstr>
      <vt:lpstr>    Medicare vs Employer Plans</vt:lpstr>
      <vt:lpstr>   Medicare vs Employer Plan</vt:lpstr>
      <vt:lpstr> For More Information</vt:lpstr>
      <vt:lpstr>Dennis Brown, CPA Twin Falls, Idaho</vt:lpstr>
      <vt:lpstr>Computing the tax is a 18 step process  This formula does not include an inflationary factor adjusted base amount of income.  1984 single amt :  $25,000  (in today’s income:  $92,500)  1984 married filing jointly:  $32,000 (today - $118,400)  Originally only the wealthy were impacted by this tax.  Now almost everyone is paying this tax.  The state of Idaho does not tax these benefits.    </vt:lpstr>
      <vt:lpstr>PowerPoint Presentation</vt:lpstr>
      <vt:lpstr>What are some of the questions I should ask my accountant if I am still having income when I become SS eligible?  Any advise to ensure I am well informed as I approach SS eligible age?</vt:lpstr>
      <vt:lpstr>Time for our 2nd Break Back in the room by 11:50 am</vt:lpstr>
    </vt:vector>
  </TitlesOfParts>
  <Company>Hub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Standley, Scott</dc:creator>
  <cp:lastModifiedBy>Jeremy Egusquiza</cp:lastModifiedBy>
  <cp:revision>66</cp:revision>
  <cp:lastPrinted>2017-03-06T17:38:21Z</cp:lastPrinted>
  <dcterms:created xsi:type="dcterms:W3CDTF">2017-03-01T22:40:06Z</dcterms:created>
  <dcterms:modified xsi:type="dcterms:W3CDTF">2017-03-31T01:55:51Z</dcterms:modified>
</cp:coreProperties>
</file>