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6" r:id="rId3"/>
    <p:sldId id="282" r:id="rId4"/>
    <p:sldId id="258" r:id="rId5"/>
    <p:sldId id="260" r:id="rId6"/>
    <p:sldId id="261" r:id="rId7"/>
    <p:sldId id="263" r:id="rId8"/>
    <p:sldId id="264" r:id="rId9"/>
    <p:sldId id="265" r:id="rId10"/>
    <p:sldId id="266" r:id="rId11"/>
    <p:sldId id="267" r:id="rId12"/>
    <p:sldId id="268" r:id="rId13"/>
    <p:sldId id="272" r:id="rId14"/>
    <p:sldId id="277" r:id="rId15"/>
    <p:sldId id="278" r:id="rId16"/>
    <p:sldId id="279" r:id="rId17"/>
    <p:sldId id="280" r:id="rId18"/>
    <p:sldId id="281" r:id="rId19"/>
    <p:sldId id="283" r:id="rId20"/>
    <p:sldId id="284" r:id="rId21"/>
    <p:sldId id="285" r:id="rId22"/>
    <p:sldId id="286" r:id="rId23"/>
    <p:sldId id="287" r:id="rId24"/>
    <p:sldId id="288" r:id="rId25"/>
    <p:sldId id="289" r:id="rId26"/>
    <p:sldId id="257" r:id="rId27"/>
    <p:sldId id="290" r:id="rId28"/>
    <p:sldId id="259" r:id="rId29"/>
    <p:sldId id="291" r:id="rId30"/>
    <p:sldId id="29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67" d="100"/>
          <a:sy n="67" d="100"/>
        </p:scale>
        <p:origin x="5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CD3F-4CAA-4B40-AF0A-8449761D16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49872E-5FEB-4158-8586-86D3FA0F04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B4F58-7E1B-45C5-89E7-7127FC0C3367}"/>
              </a:ext>
            </a:extLst>
          </p:cNvPr>
          <p:cNvSpPr>
            <a:spLocks noGrp="1"/>
          </p:cNvSpPr>
          <p:nvPr>
            <p:ph type="dt" sz="half" idx="10"/>
          </p:nvPr>
        </p:nvSpPr>
        <p:spPr/>
        <p:txBody>
          <a:bodyPr/>
          <a:lstStyle/>
          <a:p>
            <a:fld id="{F908F278-1623-4E42-9903-F50907DE9C06}" type="datetimeFigureOut">
              <a:rPr lang="en-US" smtClean="0"/>
              <a:t>3/7/2020</a:t>
            </a:fld>
            <a:endParaRPr lang="en-US"/>
          </a:p>
        </p:txBody>
      </p:sp>
      <p:sp>
        <p:nvSpPr>
          <p:cNvPr id="5" name="Footer Placeholder 4">
            <a:extLst>
              <a:ext uri="{FF2B5EF4-FFF2-40B4-BE49-F238E27FC236}">
                <a16:creationId xmlns:a16="http://schemas.microsoft.com/office/drawing/2014/main" id="{45408398-540F-4DA2-827A-D98A1F874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67F30-C7B4-41A8-B410-F3A1B79578B7}"/>
              </a:ext>
            </a:extLst>
          </p:cNvPr>
          <p:cNvSpPr>
            <a:spLocks noGrp="1"/>
          </p:cNvSpPr>
          <p:nvPr>
            <p:ph type="sldNum" sz="quarter" idx="12"/>
          </p:nvPr>
        </p:nvSpPr>
        <p:spPr/>
        <p:txBody>
          <a:bodyPr/>
          <a:lstStyle/>
          <a:p>
            <a:fld id="{10D7B4DE-8A0A-4326-BECF-BD439F805D72}" type="slidenum">
              <a:rPr lang="en-US" smtClean="0"/>
              <a:t>‹#›</a:t>
            </a:fld>
            <a:endParaRPr lang="en-US"/>
          </a:p>
        </p:txBody>
      </p:sp>
    </p:spTree>
    <p:extLst>
      <p:ext uri="{BB962C8B-B14F-4D97-AF65-F5344CB8AC3E}">
        <p14:creationId xmlns:p14="http://schemas.microsoft.com/office/powerpoint/2010/main" val="4183409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E23F-2BCE-47BC-96CA-CDD6E5CC02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D0F2B-525E-4110-92D4-356E15980A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53BFA-B554-42D2-89DE-74F5D18F951C}"/>
              </a:ext>
            </a:extLst>
          </p:cNvPr>
          <p:cNvSpPr>
            <a:spLocks noGrp="1"/>
          </p:cNvSpPr>
          <p:nvPr>
            <p:ph type="dt" sz="half" idx="10"/>
          </p:nvPr>
        </p:nvSpPr>
        <p:spPr/>
        <p:txBody>
          <a:bodyPr/>
          <a:lstStyle/>
          <a:p>
            <a:fld id="{F908F278-1623-4E42-9903-F50907DE9C06}" type="datetimeFigureOut">
              <a:rPr lang="en-US" smtClean="0"/>
              <a:t>3/7/2020</a:t>
            </a:fld>
            <a:endParaRPr lang="en-US"/>
          </a:p>
        </p:txBody>
      </p:sp>
      <p:sp>
        <p:nvSpPr>
          <p:cNvPr id="5" name="Footer Placeholder 4">
            <a:extLst>
              <a:ext uri="{FF2B5EF4-FFF2-40B4-BE49-F238E27FC236}">
                <a16:creationId xmlns:a16="http://schemas.microsoft.com/office/drawing/2014/main" id="{3C6B13BD-F693-4EDE-BA9B-E4396A108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91B62-5623-4EC0-8C25-C9F0DE8A8561}"/>
              </a:ext>
            </a:extLst>
          </p:cNvPr>
          <p:cNvSpPr>
            <a:spLocks noGrp="1"/>
          </p:cNvSpPr>
          <p:nvPr>
            <p:ph type="sldNum" sz="quarter" idx="12"/>
          </p:nvPr>
        </p:nvSpPr>
        <p:spPr/>
        <p:txBody>
          <a:bodyPr/>
          <a:lstStyle/>
          <a:p>
            <a:fld id="{10D7B4DE-8A0A-4326-BECF-BD439F805D72}" type="slidenum">
              <a:rPr lang="en-US" smtClean="0"/>
              <a:t>‹#›</a:t>
            </a:fld>
            <a:endParaRPr lang="en-US"/>
          </a:p>
        </p:txBody>
      </p:sp>
    </p:spTree>
    <p:extLst>
      <p:ext uri="{BB962C8B-B14F-4D97-AF65-F5344CB8AC3E}">
        <p14:creationId xmlns:p14="http://schemas.microsoft.com/office/powerpoint/2010/main" val="273902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A3CCE-F37A-44D9-B20B-22FCE5C182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8C6FAE-B73E-45EC-9ADF-A16E454EF6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BE8645-2F06-4D60-ACCE-09BA4D948D16}"/>
              </a:ext>
            </a:extLst>
          </p:cNvPr>
          <p:cNvSpPr>
            <a:spLocks noGrp="1"/>
          </p:cNvSpPr>
          <p:nvPr>
            <p:ph type="dt" sz="half" idx="10"/>
          </p:nvPr>
        </p:nvSpPr>
        <p:spPr/>
        <p:txBody>
          <a:bodyPr/>
          <a:lstStyle/>
          <a:p>
            <a:fld id="{F908F278-1623-4E42-9903-F50907DE9C06}" type="datetimeFigureOut">
              <a:rPr lang="en-US" smtClean="0"/>
              <a:t>3/7/2020</a:t>
            </a:fld>
            <a:endParaRPr lang="en-US"/>
          </a:p>
        </p:txBody>
      </p:sp>
      <p:sp>
        <p:nvSpPr>
          <p:cNvPr id="5" name="Footer Placeholder 4">
            <a:extLst>
              <a:ext uri="{FF2B5EF4-FFF2-40B4-BE49-F238E27FC236}">
                <a16:creationId xmlns:a16="http://schemas.microsoft.com/office/drawing/2014/main" id="{8CD9F6B6-4175-40B9-BF5E-EFB45817A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13614-6CBD-48A9-B1EA-E5BBFE1674AE}"/>
              </a:ext>
            </a:extLst>
          </p:cNvPr>
          <p:cNvSpPr>
            <a:spLocks noGrp="1"/>
          </p:cNvSpPr>
          <p:nvPr>
            <p:ph type="sldNum" sz="quarter" idx="12"/>
          </p:nvPr>
        </p:nvSpPr>
        <p:spPr/>
        <p:txBody>
          <a:bodyPr/>
          <a:lstStyle/>
          <a:p>
            <a:fld id="{10D7B4DE-8A0A-4326-BECF-BD439F805D72}" type="slidenum">
              <a:rPr lang="en-US" smtClean="0"/>
              <a:t>‹#›</a:t>
            </a:fld>
            <a:endParaRPr lang="en-US"/>
          </a:p>
        </p:txBody>
      </p:sp>
    </p:spTree>
    <p:extLst>
      <p:ext uri="{BB962C8B-B14F-4D97-AF65-F5344CB8AC3E}">
        <p14:creationId xmlns:p14="http://schemas.microsoft.com/office/powerpoint/2010/main" val="206532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2D4E-FCBA-4BEF-8401-EE68FF7B72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CD51EA-31E6-429B-88C8-39A74F0D44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51E738-F9A8-4A9D-AF3E-4A402B587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03AA59-A656-402C-BC4A-94770300F533}"/>
              </a:ext>
            </a:extLst>
          </p:cNvPr>
          <p:cNvSpPr>
            <a:spLocks noGrp="1"/>
          </p:cNvSpPr>
          <p:nvPr>
            <p:ph type="dt" sz="half" idx="10"/>
          </p:nvPr>
        </p:nvSpPr>
        <p:spPr/>
        <p:txBody>
          <a:bodyPr/>
          <a:lstStyle/>
          <a:p>
            <a:fld id="{F908F278-1623-4E42-9903-F50907DE9C06}" type="datetimeFigureOut">
              <a:rPr lang="en-US" smtClean="0"/>
              <a:t>3/7/2020</a:t>
            </a:fld>
            <a:endParaRPr lang="en-US"/>
          </a:p>
        </p:txBody>
      </p:sp>
      <p:sp>
        <p:nvSpPr>
          <p:cNvPr id="6" name="Footer Placeholder 5">
            <a:extLst>
              <a:ext uri="{FF2B5EF4-FFF2-40B4-BE49-F238E27FC236}">
                <a16:creationId xmlns:a16="http://schemas.microsoft.com/office/drawing/2014/main" id="{BFD20A80-A194-4B3D-9C18-C602DC41B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DE0C9-C8A7-4F06-A62D-1B61AEDE99F2}"/>
              </a:ext>
            </a:extLst>
          </p:cNvPr>
          <p:cNvSpPr>
            <a:spLocks noGrp="1"/>
          </p:cNvSpPr>
          <p:nvPr>
            <p:ph type="sldNum" sz="quarter" idx="12"/>
          </p:nvPr>
        </p:nvSpPr>
        <p:spPr/>
        <p:txBody>
          <a:bodyPr/>
          <a:lstStyle/>
          <a:p>
            <a:fld id="{10D7B4DE-8A0A-4326-BECF-BD439F805D72}" type="slidenum">
              <a:rPr lang="en-US" smtClean="0"/>
              <a:t>‹#›</a:t>
            </a:fld>
            <a:endParaRPr lang="en-US"/>
          </a:p>
        </p:txBody>
      </p:sp>
    </p:spTree>
    <p:extLst>
      <p:ext uri="{BB962C8B-B14F-4D97-AF65-F5344CB8AC3E}">
        <p14:creationId xmlns:p14="http://schemas.microsoft.com/office/powerpoint/2010/main" val="3492060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4FB2-7C6A-4B20-BD52-337D53175E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EE9106-5993-4A07-A8EC-6978C2DD8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611BB8-093E-4BE5-8E47-960F4FB946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109DB6-B062-44D3-A184-198913EE3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F450FD-6C2B-43B8-9CB8-C3954B5961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7FE3A0-9D72-4916-BEAE-396053F37901}"/>
              </a:ext>
            </a:extLst>
          </p:cNvPr>
          <p:cNvSpPr>
            <a:spLocks noGrp="1"/>
          </p:cNvSpPr>
          <p:nvPr>
            <p:ph type="dt" sz="half" idx="10"/>
          </p:nvPr>
        </p:nvSpPr>
        <p:spPr/>
        <p:txBody>
          <a:bodyPr/>
          <a:lstStyle/>
          <a:p>
            <a:fld id="{F908F278-1623-4E42-9903-F50907DE9C06}" type="datetimeFigureOut">
              <a:rPr lang="en-US" smtClean="0"/>
              <a:t>3/7/2020</a:t>
            </a:fld>
            <a:endParaRPr lang="en-US"/>
          </a:p>
        </p:txBody>
      </p:sp>
      <p:sp>
        <p:nvSpPr>
          <p:cNvPr id="8" name="Footer Placeholder 7">
            <a:extLst>
              <a:ext uri="{FF2B5EF4-FFF2-40B4-BE49-F238E27FC236}">
                <a16:creationId xmlns:a16="http://schemas.microsoft.com/office/drawing/2014/main" id="{3C317979-86A3-4ADE-AE81-6BFD165443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2F9902-EC59-424B-BAD8-AFB94BD3190B}"/>
              </a:ext>
            </a:extLst>
          </p:cNvPr>
          <p:cNvSpPr>
            <a:spLocks noGrp="1"/>
          </p:cNvSpPr>
          <p:nvPr>
            <p:ph type="sldNum" sz="quarter" idx="12"/>
          </p:nvPr>
        </p:nvSpPr>
        <p:spPr/>
        <p:txBody>
          <a:bodyPr/>
          <a:lstStyle/>
          <a:p>
            <a:fld id="{10D7B4DE-8A0A-4326-BECF-BD439F805D72}" type="slidenum">
              <a:rPr lang="en-US" smtClean="0"/>
              <a:t>‹#›</a:t>
            </a:fld>
            <a:endParaRPr lang="en-US"/>
          </a:p>
        </p:txBody>
      </p:sp>
    </p:spTree>
    <p:extLst>
      <p:ext uri="{BB962C8B-B14F-4D97-AF65-F5344CB8AC3E}">
        <p14:creationId xmlns:p14="http://schemas.microsoft.com/office/powerpoint/2010/main" val="1299081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08C5-4714-4890-BE80-8C27AF0B69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C61128-D703-4621-9DE6-315B8B413B48}"/>
              </a:ext>
            </a:extLst>
          </p:cNvPr>
          <p:cNvSpPr>
            <a:spLocks noGrp="1"/>
          </p:cNvSpPr>
          <p:nvPr>
            <p:ph type="dt" sz="half" idx="10"/>
          </p:nvPr>
        </p:nvSpPr>
        <p:spPr/>
        <p:txBody>
          <a:bodyPr/>
          <a:lstStyle/>
          <a:p>
            <a:fld id="{F908F278-1623-4E42-9903-F50907DE9C06}" type="datetimeFigureOut">
              <a:rPr lang="en-US" smtClean="0"/>
              <a:t>3/7/2020</a:t>
            </a:fld>
            <a:endParaRPr lang="en-US"/>
          </a:p>
        </p:txBody>
      </p:sp>
      <p:sp>
        <p:nvSpPr>
          <p:cNvPr id="4" name="Footer Placeholder 3">
            <a:extLst>
              <a:ext uri="{FF2B5EF4-FFF2-40B4-BE49-F238E27FC236}">
                <a16:creationId xmlns:a16="http://schemas.microsoft.com/office/drawing/2014/main" id="{310367AB-0744-4204-9F8F-D6A490D28B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E914B5-7EB4-4A2D-8ADB-55465BC0120B}"/>
              </a:ext>
            </a:extLst>
          </p:cNvPr>
          <p:cNvSpPr>
            <a:spLocks noGrp="1"/>
          </p:cNvSpPr>
          <p:nvPr>
            <p:ph type="sldNum" sz="quarter" idx="12"/>
          </p:nvPr>
        </p:nvSpPr>
        <p:spPr/>
        <p:txBody>
          <a:bodyPr/>
          <a:lstStyle/>
          <a:p>
            <a:fld id="{10D7B4DE-8A0A-4326-BECF-BD439F805D72}" type="slidenum">
              <a:rPr lang="en-US" smtClean="0"/>
              <a:t>‹#›</a:t>
            </a:fld>
            <a:endParaRPr lang="en-US"/>
          </a:p>
        </p:txBody>
      </p:sp>
    </p:spTree>
    <p:extLst>
      <p:ext uri="{BB962C8B-B14F-4D97-AF65-F5344CB8AC3E}">
        <p14:creationId xmlns:p14="http://schemas.microsoft.com/office/powerpoint/2010/main" val="4017533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6D9D1-4EE5-4981-B317-8BEBF6C72C4F}"/>
              </a:ext>
            </a:extLst>
          </p:cNvPr>
          <p:cNvSpPr>
            <a:spLocks noGrp="1"/>
          </p:cNvSpPr>
          <p:nvPr>
            <p:ph type="dt" sz="half" idx="10"/>
          </p:nvPr>
        </p:nvSpPr>
        <p:spPr/>
        <p:txBody>
          <a:bodyPr/>
          <a:lstStyle/>
          <a:p>
            <a:fld id="{F908F278-1623-4E42-9903-F50907DE9C06}" type="datetimeFigureOut">
              <a:rPr lang="en-US" smtClean="0"/>
              <a:t>3/7/2020</a:t>
            </a:fld>
            <a:endParaRPr lang="en-US"/>
          </a:p>
        </p:txBody>
      </p:sp>
      <p:sp>
        <p:nvSpPr>
          <p:cNvPr id="3" name="Footer Placeholder 2">
            <a:extLst>
              <a:ext uri="{FF2B5EF4-FFF2-40B4-BE49-F238E27FC236}">
                <a16:creationId xmlns:a16="http://schemas.microsoft.com/office/drawing/2014/main" id="{401DD75C-6919-4657-839F-7DC7187046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3BC7AB-7246-4C2D-8510-1455A6B302A7}"/>
              </a:ext>
            </a:extLst>
          </p:cNvPr>
          <p:cNvSpPr>
            <a:spLocks noGrp="1"/>
          </p:cNvSpPr>
          <p:nvPr>
            <p:ph type="sldNum" sz="quarter" idx="12"/>
          </p:nvPr>
        </p:nvSpPr>
        <p:spPr/>
        <p:txBody>
          <a:bodyPr/>
          <a:lstStyle/>
          <a:p>
            <a:fld id="{10D7B4DE-8A0A-4326-BECF-BD439F805D72}" type="slidenum">
              <a:rPr lang="en-US" smtClean="0"/>
              <a:t>‹#›</a:t>
            </a:fld>
            <a:endParaRPr lang="en-US"/>
          </a:p>
        </p:txBody>
      </p:sp>
    </p:spTree>
    <p:extLst>
      <p:ext uri="{BB962C8B-B14F-4D97-AF65-F5344CB8AC3E}">
        <p14:creationId xmlns:p14="http://schemas.microsoft.com/office/powerpoint/2010/main" val="1524531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9B38B-7DFF-418B-B27C-1A30D6D9B9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2DD10-F368-4944-B0DE-9C6678BBB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FBE88-A701-4DF0-9F0B-8C7E2939D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CFEE6E-4512-44A7-97D2-918B546DAF38}"/>
              </a:ext>
            </a:extLst>
          </p:cNvPr>
          <p:cNvSpPr>
            <a:spLocks noGrp="1"/>
          </p:cNvSpPr>
          <p:nvPr>
            <p:ph type="dt" sz="half" idx="10"/>
          </p:nvPr>
        </p:nvSpPr>
        <p:spPr/>
        <p:txBody>
          <a:bodyPr/>
          <a:lstStyle/>
          <a:p>
            <a:fld id="{F908F278-1623-4E42-9903-F50907DE9C06}" type="datetimeFigureOut">
              <a:rPr lang="en-US" smtClean="0"/>
              <a:t>3/7/2020</a:t>
            </a:fld>
            <a:endParaRPr lang="en-US"/>
          </a:p>
        </p:txBody>
      </p:sp>
      <p:sp>
        <p:nvSpPr>
          <p:cNvPr id="6" name="Footer Placeholder 5">
            <a:extLst>
              <a:ext uri="{FF2B5EF4-FFF2-40B4-BE49-F238E27FC236}">
                <a16:creationId xmlns:a16="http://schemas.microsoft.com/office/drawing/2014/main" id="{F00AE588-5B5F-4763-88A3-C6CA45ED09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07272-E4A4-4DE8-A0F4-536CA8E0F812}"/>
              </a:ext>
            </a:extLst>
          </p:cNvPr>
          <p:cNvSpPr>
            <a:spLocks noGrp="1"/>
          </p:cNvSpPr>
          <p:nvPr>
            <p:ph type="sldNum" sz="quarter" idx="12"/>
          </p:nvPr>
        </p:nvSpPr>
        <p:spPr/>
        <p:txBody>
          <a:bodyPr/>
          <a:lstStyle/>
          <a:p>
            <a:fld id="{10D7B4DE-8A0A-4326-BECF-BD439F805D72}" type="slidenum">
              <a:rPr lang="en-US" smtClean="0"/>
              <a:t>‹#›</a:t>
            </a:fld>
            <a:endParaRPr lang="en-US"/>
          </a:p>
        </p:txBody>
      </p:sp>
    </p:spTree>
    <p:extLst>
      <p:ext uri="{BB962C8B-B14F-4D97-AF65-F5344CB8AC3E}">
        <p14:creationId xmlns:p14="http://schemas.microsoft.com/office/powerpoint/2010/main" val="759918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5617-3755-4D16-8EB4-D41C1E340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99F870-94E0-4A94-A86F-72BA1C44E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E1EFC0-F83B-467B-A45C-1BB79E059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AB8473-B40D-473A-99A2-127B1B58A2EE}"/>
              </a:ext>
            </a:extLst>
          </p:cNvPr>
          <p:cNvSpPr>
            <a:spLocks noGrp="1"/>
          </p:cNvSpPr>
          <p:nvPr>
            <p:ph type="dt" sz="half" idx="10"/>
          </p:nvPr>
        </p:nvSpPr>
        <p:spPr/>
        <p:txBody>
          <a:bodyPr/>
          <a:lstStyle/>
          <a:p>
            <a:fld id="{F908F278-1623-4E42-9903-F50907DE9C06}" type="datetimeFigureOut">
              <a:rPr lang="en-US" smtClean="0"/>
              <a:t>3/7/2020</a:t>
            </a:fld>
            <a:endParaRPr lang="en-US"/>
          </a:p>
        </p:txBody>
      </p:sp>
      <p:sp>
        <p:nvSpPr>
          <p:cNvPr id="6" name="Footer Placeholder 5">
            <a:extLst>
              <a:ext uri="{FF2B5EF4-FFF2-40B4-BE49-F238E27FC236}">
                <a16:creationId xmlns:a16="http://schemas.microsoft.com/office/drawing/2014/main" id="{2F8C62B8-8180-436B-A67C-25B34D0A87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5B38D-067F-4C17-A2B1-1F8BB15817ED}"/>
              </a:ext>
            </a:extLst>
          </p:cNvPr>
          <p:cNvSpPr>
            <a:spLocks noGrp="1"/>
          </p:cNvSpPr>
          <p:nvPr>
            <p:ph type="sldNum" sz="quarter" idx="12"/>
          </p:nvPr>
        </p:nvSpPr>
        <p:spPr/>
        <p:txBody>
          <a:bodyPr/>
          <a:lstStyle/>
          <a:p>
            <a:fld id="{10D7B4DE-8A0A-4326-BECF-BD439F805D72}" type="slidenum">
              <a:rPr lang="en-US" smtClean="0"/>
              <a:t>‹#›</a:t>
            </a:fld>
            <a:endParaRPr lang="en-US"/>
          </a:p>
        </p:txBody>
      </p:sp>
    </p:spTree>
    <p:extLst>
      <p:ext uri="{BB962C8B-B14F-4D97-AF65-F5344CB8AC3E}">
        <p14:creationId xmlns:p14="http://schemas.microsoft.com/office/powerpoint/2010/main" val="3236293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44CB-A3B9-49D9-B577-41D4F60057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2E75F-DE44-46AB-9814-68447D0980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B1912-BA41-4CDB-80F0-B012ED7FBD68}"/>
              </a:ext>
            </a:extLst>
          </p:cNvPr>
          <p:cNvSpPr>
            <a:spLocks noGrp="1"/>
          </p:cNvSpPr>
          <p:nvPr>
            <p:ph type="dt" sz="half" idx="10"/>
          </p:nvPr>
        </p:nvSpPr>
        <p:spPr/>
        <p:txBody>
          <a:bodyPr/>
          <a:lstStyle/>
          <a:p>
            <a:fld id="{F908F278-1623-4E42-9903-F50907DE9C06}" type="datetimeFigureOut">
              <a:rPr lang="en-US" smtClean="0"/>
              <a:t>3/7/2020</a:t>
            </a:fld>
            <a:endParaRPr lang="en-US"/>
          </a:p>
        </p:txBody>
      </p:sp>
      <p:sp>
        <p:nvSpPr>
          <p:cNvPr id="5" name="Footer Placeholder 4">
            <a:extLst>
              <a:ext uri="{FF2B5EF4-FFF2-40B4-BE49-F238E27FC236}">
                <a16:creationId xmlns:a16="http://schemas.microsoft.com/office/drawing/2014/main" id="{4B94022F-BC24-4A7B-8B13-C34AB59EE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B706F-6E8D-4A41-A4B0-3DDFE893527E}"/>
              </a:ext>
            </a:extLst>
          </p:cNvPr>
          <p:cNvSpPr>
            <a:spLocks noGrp="1"/>
          </p:cNvSpPr>
          <p:nvPr>
            <p:ph type="sldNum" sz="quarter" idx="12"/>
          </p:nvPr>
        </p:nvSpPr>
        <p:spPr/>
        <p:txBody>
          <a:bodyPr/>
          <a:lstStyle/>
          <a:p>
            <a:fld id="{10D7B4DE-8A0A-4326-BECF-BD439F805D72}" type="slidenum">
              <a:rPr lang="en-US" smtClean="0"/>
              <a:t>‹#›</a:t>
            </a:fld>
            <a:endParaRPr lang="en-US"/>
          </a:p>
        </p:txBody>
      </p:sp>
    </p:spTree>
    <p:extLst>
      <p:ext uri="{BB962C8B-B14F-4D97-AF65-F5344CB8AC3E}">
        <p14:creationId xmlns:p14="http://schemas.microsoft.com/office/powerpoint/2010/main" val="248340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B248C-0346-488B-B70D-EBD0D80C69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3D07A0-36D5-409A-A29A-79DE00757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DD088-7D57-4EED-8A8B-EF2F92A38A43}"/>
              </a:ext>
            </a:extLst>
          </p:cNvPr>
          <p:cNvSpPr>
            <a:spLocks noGrp="1"/>
          </p:cNvSpPr>
          <p:nvPr>
            <p:ph type="dt" sz="half" idx="10"/>
          </p:nvPr>
        </p:nvSpPr>
        <p:spPr/>
        <p:txBody>
          <a:bodyPr/>
          <a:lstStyle/>
          <a:p>
            <a:fld id="{F908F278-1623-4E42-9903-F50907DE9C06}" type="datetimeFigureOut">
              <a:rPr lang="en-US" smtClean="0"/>
              <a:t>3/7/2020</a:t>
            </a:fld>
            <a:endParaRPr lang="en-US"/>
          </a:p>
        </p:txBody>
      </p:sp>
      <p:sp>
        <p:nvSpPr>
          <p:cNvPr id="5" name="Footer Placeholder 4">
            <a:extLst>
              <a:ext uri="{FF2B5EF4-FFF2-40B4-BE49-F238E27FC236}">
                <a16:creationId xmlns:a16="http://schemas.microsoft.com/office/drawing/2014/main" id="{63B7191A-0907-491A-82E7-C18E828DF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49FD1-6849-4B0A-B5F5-62EC8D84EF08}"/>
              </a:ext>
            </a:extLst>
          </p:cNvPr>
          <p:cNvSpPr>
            <a:spLocks noGrp="1"/>
          </p:cNvSpPr>
          <p:nvPr>
            <p:ph type="sldNum" sz="quarter" idx="12"/>
          </p:nvPr>
        </p:nvSpPr>
        <p:spPr/>
        <p:txBody>
          <a:bodyPr/>
          <a:lstStyle/>
          <a:p>
            <a:fld id="{10D7B4DE-8A0A-4326-BECF-BD439F805D72}" type="slidenum">
              <a:rPr lang="en-US" smtClean="0"/>
              <a:t>‹#›</a:t>
            </a:fld>
            <a:endParaRPr lang="en-US"/>
          </a:p>
        </p:txBody>
      </p:sp>
    </p:spTree>
    <p:extLst>
      <p:ext uri="{BB962C8B-B14F-4D97-AF65-F5344CB8AC3E}">
        <p14:creationId xmlns:p14="http://schemas.microsoft.com/office/powerpoint/2010/main" val="345946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3/7/2020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A7A98-1380-4CB8-9393-0B4D321EB8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3482E0-1085-4FD0-BA6C-69886DDCD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3CF73-2C49-4999-96B2-31B90D8CE3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8F278-1623-4E42-9903-F50907DE9C06}" type="datetimeFigureOut">
              <a:rPr lang="en-US" smtClean="0"/>
              <a:t>3/7/2020</a:t>
            </a:fld>
            <a:endParaRPr lang="en-US"/>
          </a:p>
        </p:txBody>
      </p:sp>
      <p:sp>
        <p:nvSpPr>
          <p:cNvPr id="5" name="Footer Placeholder 4">
            <a:extLst>
              <a:ext uri="{FF2B5EF4-FFF2-40B4-BE49-F238E27FC236}">
                <a16:creationId xmlns:a16="http://schemas.microsoft.com/office/drawing/2014/main" id="{7C295AFD-DA23-4AEF-B63D-D475F5829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D4233-DEA8-40AD-8000-CF754BC3BC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7B4DE-8A0A-4326-BECF-BD439F805D72}" type="slidenum">
              <a:rPr lang="en-US" smtClean="0"/>
              <a:t>‹#›</a:t>
            </a:fld>
            <a:endParaRPr lang="en-US"/>
          </a:p>
        </p:txBody>
      </p:sp>
    </p:spTree>
    <p:extLst>
      <p:ext uri="{BB962C8B-B14F-4D97-AF65-F5344CB8AC3E}">
        <p14:creationId xmlns:p14="http://schemas.microsoft.com/office/powerpoint/2010/main" val="139475716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joiningforcesmv.org/"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cid:image002.gif@01D281F0.E896B250"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lnSpcReduction="10000"/>
          </a:bodyPr>
          <a:lstStyle/>
          <a:p>
            <a:r>
              <a:rPr lang="en-US" b="1" dirty="0"/>
              <a:t>Located on the csi twin falls campus</a:t>
            </a:r>
          </a:p>
          <a:p>
            <a:r>
              <a:rPr lang="en-US" b="1" dirty="0"/>
              <a:t>PO Box 1238</a:t>
            </a:r>
          </a:p>
          <a:p>
            <a:r>
              <a:rPr lang="en-US" b="1" dirty="0"/>
              <a:t>Twin Falls, Idaho 83303</a:t>
            </a:r>
          </a:p>
          <a:p>
            <a:r>
              <a:rPr lang="en-US" b="1" dirty="0"/>
              <a:t>208.736.2122</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714961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Ombudsman Program</a:t>
            </a:r>
          </a:p>
          <a:p>
            <a:r>
              <a:rPr lang="en-US" b="1" dirty="0"/>
              <a:t>Works to assist residents of long-term care facilities to protect their health, rights, safety, and welfare.                                    </a:t>
            </a:r>
            <a:r>
              <a:rPr lang="en-US" sz="3200" b="1" dirty="0"/>
              <a:t>They are in great need of volunteers!!!!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27544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lnSpcReduction="10000"/>
          </a:bodyPr>
          <a:lstStyle/>
          <a:p>
            <a:r>
              <a:rPr lang="en-US" b="1" u="sng" dirty="0"/>
              <a:t>Ombudsman Program</a:t>
            </a:r>
          </a:p>
          <a:p>
            <a:r>
              <a:rPr lang="en-US" b="1" dirty="0"/>
              <a:t>They investigate complaints in 58+ facilities, for seniors that involve accessing care, resident rights, facility or                                              home-based care issues, Medicaid, Medicare,                                                                  social security and other agencies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418112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Support Groups</a:t>
            </a:r>
          </a:p>
          <a:p>
            <a:r>
              <a:rPr lang="en-US" b="1" dirty="0"/>
              <a:t>Meet regularly for education, discussion &amp; peer support.</a:t>
            </a:r>
          </a:p>
          <a:p>
            <a:r>
              <a:rPr lang="en-US" sz="1600" b="1" dirty="0"/>
              <a:t>Caregiver support group                                                                                                                  Grandparents as parents support groups                                                                                    widowed wellness programs of Idaho, Inc.   </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2712546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fontScale="92500" lnSpcReduction="10000"/>
          </a:bodyPr>
          <a:lstStyle/>
          <a:p>
            <a:r>
              <a:rPr lang="en-US" b="1" u="sng" dirty="0"/>
              <a:t>Contracted services</a:t>
            </a:r>
          </a:p>
          <a:p>
            <a:r>
              <a:rPr lang="en-US" b="1" u="sng" dirty="0"/>
              <a:t>Homemaker: </a:t>
            </a:r>
            <a:r>
              <a:rPr lang="en-US" b="1" dirty="0"/>
              <a:t>assist with light housekeeping &amp; general chores</a:t>
            </a:r>
          </a:p>
          <a:p>
            <a:r>
              <a:rPr lang="en-US" b="1" u="sng" dirty="0"/>
              <a:t>Respite Care: </a:t>
            </a:r>
            <a:r>
              <a:rPr lang="en-US" b="1" dirty="0"/>
              <a:t>offers caregivers a break with companionship, supervision, &amp; assistance, with such tasks as bathing, dressing, &amp; other care receiver needs.  We have hours available!</a:t>
            </a:r>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35742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Contracted services</a:t>
            </a:r>
          </a:p>
          <a:p>
            <a:r>
              <a:rPr lang="en-US" b="1" u="sng" dirty="0"/>
              <a:t>Transportation: </a:t>
            </a:r>
            <a:r>
              <a:rPr lang="en-US" b="1" dirty="0"/>
              <a:t>services provide rides for seniors to senior centers, medical appointments,                                                          shopping and other locations.</a:t>
            </a:r>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19197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Contracted services</a:t>
            </a:r>
          </a:p>
          <a:p>
            <a:r>
              <a:rPr lang="en-US" b="1" u="sng" dirty="0"/>
              <a:t>Senior Dining &amp; Activities:                                                                                 </a:t>
            </a:r>
            <a:r>
              <a:rPr lang="en-US" b="1" dirty="0"/>
              <a:t>are offered at 16 senior centers and 2 meal sites throughout the Magic Valley.</a:t>
            </a:r>
            <a:endParaRPr lang="en-US" b="1" u="sng" dirty="0"/>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270164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fontScale="92500" lnSpcReduction="20000"/>
          </a:bodyPr>
          <a:lstStyle/>
          <a:p>
            <a:r>
              <a:rPr lang="en-US" b="1" u="sng" dirty="0"/>
              <a:t>Senior Centers </a:t>
            </a:r>
          </a:p>
          <a:p>
            <a:r>
              <a:rPr lang="en-US" b="1" u="sng" dirty="0"/>
              <a:t>1 in 6 seniors in </a:t>
            </a:r>
            <a:r>
              <a:rPr lang="en-US" b="1" u="sng" dirty="0" err="1"/>
              <a:t>idaho</a:t>
            </a:r>
            <a:r>
              <a:rPr lang="en-US" b="1" u="sng" dirty="0"/>
              <a:t> struggle with Hunger</a:t>
            </a:r>
          </a:p>
          <a:p>
            <a:r>
              <a:rPr lang="en-US" sz="2000" b="1" u="sng" dirty="0"/>
              <a:t>Congregate Meals</a:t>
            </a:r>
            <a:r>
              <a:rPr lang="en-US" sz="2000" b="1" dirty="0"/>
              <a:t>: On track to serve 101,900 Meals in 2018</a:t>
            </a:r>
          </a:p>
          <a:p>
            <a:r>
              <a:rPr lang="en-US" sz="2000" b="1" u="sng" dirty="0"/>
              <a:t>Home Delivered Meals:</a:t>
            </a:r>
            <a:r>
              <a:rPr lang="en-US" sz="2000" b="1" dirty="0"/>
              <a:t> on track to serve 72,800 Meals in 2018</a:t>
            </a:r>
          </a:p>
          <a:p>
            <a:r>
              <a:rPr lang="en-US" sz="2000" b="1" u="sng" dirty="0"/>
              <a:t>Live longer with less de</a:t>
            </a:r>
            <a:r>
              <a:rPr lang="en-US" b="1" u="sng" dirty="0"/>
              <a:t>mentia</a:t>
            </a:r>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407201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sz="4400" b="1" u="sng" dirty="0"/>
              <a:t>Biggest Risk to Seniors:</a:t>
            </a:r>
          </a:p>
          <a:p>
            <a:r>
              <a:rPr lang="en-US" sz="4400" b="1" u="sng" dirty="0"/>
              <a:t>Loneliness</a:t>
            </a:r>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81126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dirty="0"/>
              <a:t>Caregiver Crisis in America</a:t>
            </a:r>
          </a:p>
          <a:p>
            <a:pPr marL="342900" indent="-342900">
              <a:buFont typeface="Wingdings" panose="05000000000000000000" pitchFamily="2" charset="2"/>
              <a:buChar char="v"/>
            </a:pPr>
            <a:r>
              <a:rPr lang="en-US" b="1" dirty="0"/>
              <a:t>36 million Americans provide care for an aging relative</a:t>
            </a:r>
          </a:p>
          <a:p>
            <a:pPr marL="342900" indent="-342900">
              <a:buFont typeface="Wingdings" panose="05000000000000000000" pitchFamily="2" charset="2"/>
              <a:buChar char="v"/>
            </a:pPr>
            <a:r>
              <a:rPr lang="en-US" b="1" dirty="0"/>
              <a:t>¾ of these caregivers work outside the home</a:t>
            </a:r>
          </a:p>
          <a:p>
            <a:pPr marL="342900" indent="-342900">
              <a:buFont typeface="Wingdings" panose="05000000000000000000" pitchFamily="2" charset="2"/>
              <a:buChar char="v"/>
            </a:pPr>
            <a:r>
              <a:rPr lang="en-US" b="1" dirty="0"/>
              <a:t>Many have full time jobs and kids at home</a:t>
            </a:r>
          </a:p>
          <a:p>
            <a:endParaRPr lang="en-US" b="1"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2716323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dirty="0"/>
              <a:t>Caregiver Crisis in America</a:t>
            </a:r>
          </a:p>
          <a:p>
            <a:pPr marL="342900" indent="-342900">
              <a:buFont typeface="Wingdings" panose="05000000000000000000" pitchFamily="2" charset="2"/>
              <a:buChar char="v"/>
            </a:pPr>
            <a:r>
              <a:rPr lang="en-US" b="1" dirty="0"/>
              <a:t>In 1950 only 7% of population over 65</a:t>
            </a:r>
          </a:p>
          <a:p>
            <a:pPr marL="342900" indent="-342900">
              <a:buFont typeface="Wingdings" panose="05000000000000000000" pitchFamily="2" charset="2"/>
              <a:buChar char="v"/>
            </a:pPr>
            <a:r>
              <a:rPr lang="en-US" b="1" dirty="0"/>
              <a:t>In 15 years, 20% of American will be senior citizens</a:t>
            </a:r>
          </a:p>
          <a:p>
            <a:pPr marL="342900" indent="-342900">
              <a:buFont typeface="Wingdings" panose="05000000000000000000" pitchFamily="2" charset="2"/>
              <a:buChar char="v"/>
            </a:pPr>
            <a:r>
              <a:rPr lang="en-US" b="1" dirty="0"/>
              <a:t>We do not have enough caregivers: Medicaid explodes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95236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a:bodyPr>
          <a:lstStyle/>
          <a:p>
            <a:r>
              <a:rPr lang="en-US" b="1" dirty="0"/>
              <a:t>Shawna Wasko, M.OLP</a:t>
            </a:r>
          </a:p>
          <a:p>
            <a:r>
              <a:rPr lang="en-US" sz="1800" b="1" u="sng" dirty="0"/>
              <a:t>Public Information/Contracts Manager/Group Facilitator</a:t>
            </a:r>
          </a:p>
          <a:p>
            <a:r>
              <a:rPr lang="en-US" sz="1600" b="1" dirty="0"/>
              <a:t>Widowed Wellness Programs of Idaho, Inc.                                                                                       Caregiver Support Group                                                                                                     Grandparents as Parents support group</a:t>
            </a:r>
          </a:p>
          <a:p>
            <a:endParaRPr lang="en-US" sz="1600" b="1" dirty="0"/>
          </a:p>
          <a:p>
            <a:endParaRPr lang="en-US" dirty="0"/>
          </a:p>
          <a:p>
            <a:endParaRPr lang="en-US"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93520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dirty="0"/>
              <a:t>Caregiver Crisis in America</a:t>
            </a:r>
          </a:p>
          <a:p>
            <a:pPr marL="342900" indent="-342900">
              <a:buFont typeface="Wingdings" panose="05000000000000000000" pitchFamily="2" charset="2"/>
              <a:buChar char="v"/>
            </a:pPr>
            <a:r>
              <a:rPr lang="en-US" b="1" dirty="0"/>
              <a:t>Today 5 million people have Alzheimer’s Disease (AD)</a:t>
            </a:r>
          </a:p>
          <a:p>
            <a:pPr marL="342900" indent="-342900">
              <a:buFont typeface="Wingdings" panose="05000000000000000000" pitchFamily="2" charset="2"/>
              <a:buChar char="v"/>
            </a:pPr>
            <a:r>
              <a:rPr lang="en-US" b="1" dirty="0"/>
              <a:t>We will have 16 million with AD </a:t>
            </a:r>
            <a:r>
              <a:rPr lang="en-US" b="1"/>
              <a:t>by 2050</a:t>
            </a:r>
            <a:endParaRPr lang="en-US" b="1" dirty="0"/>
          </a:p>
          <a:p>
            <a:pPr marL="342900" indent="-342900">
              <a:buFont typeface="Wingdings" panose="05000000000000000000" pitchFamily="2" charset="2"/>
              <a:buChar char="v"/>
            </a:pPr>
            <a:r>
              <a:rPr lang="en-US" b="1" dirty="0"/>
              <a:t>Caregivers make about $10 an hour with no benefits </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91977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09997"/>
            <a:ext cx="8689976" cy="2521791"/>
          </a:xfrm>
        </p:spPr>
        <p:txBody>
          <a:bodyPr>
            <a:normAutofit/>
          </a:bodyPr>
          <a:lstStyle/>
          <a:p>
            <a:r>
              <a:rPr lang="en-US" b="1" dirty="0"/>
              <a:t>Caregiver Crisis in America</a:t>
            </a:r>
          </a:p>
          <a:p>
            <a:pPr marL="342900" indent="-342900">
              <a:buFont typeface="Wingdings" panose="05000000000000000000" pitchFamily="2" charset="2"/>
              <a:buChar char="v"/>
            </a:pPr>
            <a:r>
              <a:rPr lang="en-US" b="1" dirty="0"/>
              <a:t>47% of working caregivers have used up all or most of their savings</a:t>
            </a:r>
          </a:p>
          <a:p>
            <a:pPr marL="342900" indent="-342900">
              <a:buFont typeface="Wingdings" panose="05000000000000000000" pitchFamily="2" charset="2"/>
              <a:buChar char="v"/>
            </a:pPr>
            <a:r>
              <a:rPr lang="en-US" b="1" dirty="0"/>
              <a:t>1 in 5 family caregivers were so financially strained they had to move into the same house with their care receiver</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736182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09997"/>
            <a:ext cx="8689976" cy="2521791"/>
          </a:xfrm>
        </p:spPr>
        <p:txBody>
          <a:bodyPr>
            <a:normAutofit/>
          </a:bodyPr>
          <a:lstStyle/>
          <a:p>
            <a:r>
              <a:rPr lang="en-US" b="1" dirty="0"/>
              <a:t>Caregiver Crisis in America</a:t>
            </a:r>
          </a:p>
          <a:p>
            <a:pPr marL="342900" indent="-342900">
              <a:buFont typeface="Wingdings" panose="05000000000000000000" pitchFamily="2" charset="2"/>
              <a:buChar char="v"/>
            </a:pPr>
            <a:r>
              <a:rPr lang="en-US" b="1" dirty="0"/>
              <a:t>In a National alliance for caregivers and the Ad association, 40% of those providing care for people with AD showed signs of                                                                          depression and extreme emotional stress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383477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715789"/>
            <a:ext cx="8689976" cy="2615999"/>
          </a:xfrm>
        </p:spPr>
        <p:txBody>
          <a:bodyPr>
            <a:normAutofit lnSpcReduction="10000"/>
          </a:bodyPr>
          <a:lstStyle/>
          <a:p>
            <a:r>
              <a:rPr lang="en-US" b="1" dirty="0"/>
              <a:t>Office on Aging</a:t>
            </a:r>
          </a:p>
          <a:p>
            <a:r>
              <a:rPr lang="en-US" sz="2400" b="1" dirty="0"/>
              <a:t>Annual Caregiver Conference</a:t>
            </a:r>
          </a:p>
          <a:p>
            <a:r>
              <a:rPr lang="en-US" b="1" dirty="0"/>
              <a:t>Wednesday, May 27</a:t>
            </a:r>
            <a:r>
              <a:rPr lang="en-US" b="1" baseline="30000" dirty="0"/>
              <a:t>th</a:t>
            </a:r>
            <a:r>
              <a:rPr lang="en-US" b="1" dirty="0"/>
              <a:t>, 2020 - CSI Fine arts Building</a:t>
            </a:r>
          </a:p>
          <a:p>
            <a:r>
              <a:rPr lang="en-US" b="1" dirty="0"/>
              <a:t>Dr. Carol Stephens: Sleep: an essential part of Caregiving</a:t>
            </a:r>
          </a:p>
          <a:p>
            <a:r>
              <a:rPr lang="en-US" b="1" dirty="0"/>
              <a:t>8am-1pm</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594853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127A34-3069-4A74-B330-0137672FFA65}"/>
              </a:ext>
            </a:extLst>
          </p:cNvPr>
          <p:cNvPicPr>
            <a:picLocks noChangeAspect="1"/>
          </p:cNvPicPr>
          <p:nvPr/>
        </p:nvPicPr>
        <p:blipFill>
          <a:blip r:embed="rId2"/>
          <a:stretch>
            <a:fillRect/>
          </a:stretch>
        </p:blipFill>
        <p:spPr>
          <a:xfrm>
            <a:off x="1481137" y="371475"/>
            <a:ext cx="9229725" cy="6115050"/>
          </a:xfrm>
          <a:prstGeom prst="rect">
            <a:avLst/>
          </a:prstGeom>
        </p:spPr>
      </p:pic>
    </p:spTree>
    <p:extLst>
      <p:ext uri="{BB962C8B-B14F-4D97-AF65-F5344CB8AC3E}">
        <p14:creationId xmlns:p14="http://schemas.microsoft.com/office/powerpoint/2010/main" val="1277050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FBE3-5365-4442-8144-6CCF9E0D4F46}"/>
              </a:ext>
            </a:extLst>
          </p:cNvPr>
          <p:cNvSpPr>
            <a:spLocks noGrp="1"/>
          </p:cNvSpPr>
          <p:nvPr>
            <p:ph type="title"/>
          </p:nvPr>
        </p:nvSpPr>
        <p:spPr/>
        <p:txBody>
          <a:bodyPr/>
          <a:lstStyle/>
          <a:p>
            <a:r>
              <a:rPr lang="en-US" dirty="0"/>
              <a:t>Mission Statement</a:t>
            </a:r>
          </a:p>
        </p:txBody>
      </p:sp>
      <p:sp>
        <p:nvSpPr>
          <p:cNvPr id="3" name="Content Placeholder 2">
            <a:extLst>
              <a:ext uri="{FF2B5EF4-FFF2-40B4-BE49-F238E27FC236}">
                <a16:creationId xmlns:a16="http://schemas.microsoft.com/office/drawing/2014/main" id="{F589EE6B-ADA5-4F9D-A60D-899A57911F9B}"/>
              </a:ext>
            </a:extLst>
          </p:cNvPr>
          <p:cNvSpPr>
            <a:spLocks noGrp="1"/>
          </p:cNvSpPr>
          <p:nvPr>
            <p:ph idx="1"/>
          </p:nvPr>
        </p:nvSpPr>
        <p:spPr/>
        <p:txBody>
          <a:bodyPr/>
          <a:lstStyle/>
          <a:p>
            <a:r>
              <a:rPr lang="en-US" dirty="0"/>
              <a:t>Joining Forces mission is to raise awareness and improve community services through communication and collaboration to better serve our military veterans and their families in the Magic Valley Region of Idaho. </a:t>
            </a:r>
          </a:p>
        </p:txBody>
      </p:sp>
      <p:pic>
        <p:nvPicPr>
          <p:cNvPr id="4" name="Picture 3">
            <a:extLst>
              <a:ext uri="{FF2B5EF4-FFF2-40B4-BE49-F238E27FC236}">
                <a16:creationId xmlns:a16="http://schemas.microsoft.com/office/drawing/2014/main" id="{015143C6-D3D7-4E99-B95C-81291ABB5352}"/>
              </a:ext>
            </a:extLst>
          </p:cNvPr>
          <p:cNvPicPr>
            <a:picLocks noChangeAspect="1"/>
          </p:cNvPicPr>
          <p:nvPr/>
        </p:nvPicPr>
        <p:blipFill rotWithShape="1">
          <a:blip r:embed="rId2"/>
          <a:srcRect l="362" t="6937" r="954" b="10885"/>
          <a:stretch/>
        </p:blipFill>
        <p:spPr>
          <a:xfrm>
            <a:off x="1392572" y="3791824"/>
            <a:ext cx="9135611" cy="2385139"/>
          </a:xfrm>
          <a:prstGeom prst="rect">
            <a:avLst/>
          </a:prstGeom>
        </p:spPr>
      </p:pic>
    </p:spTree>
    <p:extLst>
      <p:ext uri="{BB962C8B-B14F-4D97-AF65-F5344CB8AC3E}">
        <p14:creationId xmlns:p14="http://schemas.microsoft.com/office/powerpoint/2010/main" val="3558880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183C-D08C-4014-8860-E4BC6DF44BE2}"/>
              </a:ext>
            </a:extLst>
          </p:cNvPr>
          <p:cNvSpPr>
            <a:spLocks noGrp="1"/>
          </p:cNvSpPr>
          <p:nvPr>
            <p:ph type="title"/>
          </p:nvPr>
        </p:nvSpPr>
        <p:spPr/>
        <p:txBody>
          <a:bodyPr/>
          <a:lstStyle/>
          <a:p>
            <a:r>
              <a:rPr lang="en-US" dirty="0"/>
              <a:t>About Us</a:t>
            </a:r>
          </a:p>
        </p:txBody>
      </p:sp>
      <p:sp>
        <p:nvSpPr>
          <p:cNvPr id="3" name="Content Placeholder 2">
            <a:extLst>
              <a:ext uri="{FF2B5EF4-FFF2-40B4-BE49-F238E27FC236}">
                <a16:creationId xmlns:a16="http://schemas.microsoft.com/office/drawing/2014/main" id="{954BBFE5-967E-4CA5-A97C-9BC8CDADA55C}"/>
              </a:ext>
            </a:extLst>
          </p:cNvPr>
          <p:cNvSpPr>
            <a:spLocks noGrp="1"/>
          </p:cNvSpPr>
          <p:nvPr>
            <p:ph idx="1"/>
          </p:nvPr>
        </p:nvSpPr>
        <p:spPr/>
        <p:txBody>
          <a:bodyPr/>
          <a:lstStyle/>
          <a:p>
            <a:r>
              <a:rPr lang="en-US" dirty="0"/>
              <a:t>Consists of service organizations, community groups and law enforcement that have come together to provide support and resources for Veterans. </a:t>
            </a:r>
          </a:p>
          <a:p>
            <a:pPr marL="0" indent="0">
              <a:buNone/>
            </a:pPr>
            <a:endParaRPr lang="en-US" dirty="0"/>
          </a:p>
        </p:txBody>
      </p:sp>
      <p:pic>
        <p:nvPicPr>
          <p:cNvPr id="4" name="Picture 3">
            <a:extLst>
              <a:ext uri="{FF2B5EF4-FFF2-40B4-BE49-F238E27FC236}">
                <a16:creationId xmlns:a16="http://schemas.microsoft.com/office/drawing/2014/main" id="{A435DF7F-5C24-48F3-B717-91E9D77EE8B4}"/>
              </a:ext>
            </a:extLst>
          </p:cNvPr>
          <p:cNvPicPr>
            <a:picLocks noChangeAspect="1"/>
          </p:cNvPicPr>
          <p:nvPr/>
        </p:nvPicPr>
        <p:blipFill>
          <a:blip r:embed="rId2"/>
          <a:stretch>
            <a:fillRect/>
          </a:stretch>
        </p:blipFill>
        <p:spPr>
          <a:xfrm>
            <a:off x="714375" y="3351576"/>
            <a:ext cx="10639425" cy="2705100"/>
          </a:xfrm>
          <a:prstGeom prst="rect">
            <a:avLst/>
          </a:prstGeom>
        </p:spPr>
      </p:pic>
    </p:spTree>
    <p:extLst>
      <p:ext uri="{BB962C8B-B14F-4D97-AF65-F5344CB8AC3E}">
        <p14:creationId xmlns:p14="http://schemas.microsoft.com/office/powerpoint/2010/main" val="815541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A7E8-BAF0-481D-BFA7-D724EF5A0BDA}"/>
              </a:ext>
            </a:extLst>
          </p:cNvPr>
          <p:cNvSpPr>
            <a:spLocks noGrp="1"/>
          </p:cNvSpPr>
          <p:nvPr>
            <p:ph type="title"/>
          </p:nvPr>
        </p:nvSpPr>
        <p:spPr/>
        <p:txBody>
          <a:bodyPr/>
          <a:lstStyle/>
          <a:p>
            <a:r>
              <a:rPr lang="en-US" dirty="0"/>
              <a:t>When and Where?</a:t>
            </a:r>
          </a:p>
        </p:txBody>
      </p:sp>
      <p:sp>
        <p:nvSpPr>
          <p:cNvPr id="3" name="Content Placeholder 2">
            <a:extLst>
              <a:ext uri="{FF2B5EF4-FFF2-40B4-BE49-F238E27FC236}">
                <a16:creationId xmlns:a16="http://schemas.microsoft.com/office/drawing/2014/main" id="{591FD248-2142-4B01-95C6-CEBEAEFFC1C0}"/>
              </a:ext>
            </a:extLst>
          </p:cNvPr>
          <p:cNvSpPr>
            <a:spLocks noGrp="1"/>
          </p:cNvSpPr>
          <p:nvPr>
            <p:ph idx="1"/>
          </p:nvPr>
        </p:nvSpPr>
        <p:spPr/>
        <p:txBody>
          <a:bodyPr/>
          <a:lstStyle/>
          <a:p>
            <a:r>
              <a:rPr lang="en-US" dirty="0"/>
              <a:t>Joining Forces is open to anyone in the public.</a:t>
            </a:r>
          </a:p>
          <a:p>
            <a:r>
              <a:rPr lang="en-US" dirty="0"/>
              <a:t>We meet every 3</a:t>
            </a:r>
            <a:r>
              <a:rPr lang="en-US" baseline="30000" dirty="0"/>
              <a:t>rd</a:t>
            </a:r>
            <a:r>
              <a:rPr lang="en-US" dirty="0"/>
              <a:t> Tuesday of every month at 0700 in Conference Room B located at the County West Building:</a:t>
            </a:r>
          </a:p>
          <a:p>
            <a:pPr marL="0" indent="0">
              <a:buNone/>
            </a:pPr>
            <a:endParaRPr lang="en-US" dirty="0"/>
          </a:p>
          <a:p>
            <a:pPr lvl="1"/>
            <a:r>
              <a:rPr lang="en-US" dirty="0"/>
              <a:t>Address is: 630 Addison Avenue West, Twin Falls, ID 83301 (old hospital) </a:t>
            </a:r>
          </a:p>
          <a:p>
            <a:pPr marL="457200" lvl="1" indent="0">
              <a:buNone/>
            </a:pPr>
            <a:endParaRPr lang="en-US" dirty="0"/>
          </a:p>
          <a:p>
            <a:pPr lvl="1"/>
            <a:r>
              <a:rPr lang="en-US" dirty="0"/>
              <a:t>Enter “North Entrance” with rotating doors. Take a right down hallway!</a:t>
            </a:r>
          </a:p>
          <a:p>
            <a:pPr lvl="1"/>
            <a:endParaRPr lang="en-US" dirty="0"/>
          </a:p>
          <a:p>
            <a:pPr lvl="1"/>
            <a:r>
              <a:rPr lang="en-US" dirty="0"/>
              <a:t>Hayley Rienstra      TF County Veterans Service Officer   208734 9091</a:t>
            </a:r>
          </a:p>
        </p:txBody>
      </p:sp>
    </p:spTree>
    <p:extLst>
      <p:ext uri="{BB962C8B-B14F-4D97-AF65-F5344CB8AC3E}">
        <p14:creationId xmlns:p14="http://schemas.microsoft.com/office/powerpoint/2010/main" val="961330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56CF-DF2F-4EEC-93AA-8D6696721A88}"/>
              </a:ext>
            </a:extLst>
          </p:cNvPr>
          <p:cNvSpPr>
            <a:spLocks noGrp="1"/>
          </p:cNvSpPr>
          <p:nvPr>
            <p:ph type="title"/>
          </p:nvPr>
        </p:nvSpPr>
        <p:spPr/>
        <p:txBody>
          <a:bodyPr/>
          <a:lstStyle/>
          <a:p>
            <a:r>
              <a:rPr lang="en-US" dirty="0"/>
              <a:t>Website and Resources</a:t>
            </a:r>
          </a:p>
        </p:txBody>
      </p:sp>
      <p:sp>
        <p:nvSpPr>
          <p:cNvPr id="3" name="Content Placeholder 2">
            <a:extLst>
              <a:ext uri="{FF2B5EF4-FFF2-40B4-BE49-F238E27FC236}">
                <a16:creationId xmlns:a16="http://schemas.microsoft.com/office/drawing/2014/main" id="{E2537BCB-EB4B-4596-AD93-893D513C2EE4}"/>
              </a:ext>
            </a:extLst>
          </p:cNvPr>
          <p:cNvSpPr>
            <a:spLocks noGrp="1"/>
          </p:cNvSpPr>
          <p:nvPr>
            <p:ph sz="half" idx="2"/>
          </p:nvPr>
        </p:nvSpPr>
        <p:spPr>
          <a:xfrm>
            <a:off x="453894" y="1704233"/>
            <a:ext cx="5157787" cy="3684588"/>
          </a:xfrm>
        </p:spPr>
        <p:txBody>
          <a:bodyPr/>
          <a:lstStyle/>
          <a:p>
            <a:r>
              <a:rPr lang="en-US" dirty="0">
                <a:hlinkClick r:id="rId2"/>
              </a:rPr>
              <a:t>www.joiningforcesmv.org</a:t>
            </a:r>
            <a:endParaRPr lang="en-US" dirty="0"/>
          </a:p>
          <a:p>
            <a:r>
              <a:rPr lang="en-US" dirty="0"/>
              <a:t>Calendar with events specific to veterans</a:t>
            </a:r>
          </a:p>
          <a:p>
            <a:r>
              <a:rPr lang="en-US" dirty="0"/>
              <a:t>Connect with someone within Joining Forces or find a resource point of contact</a:t>
            </a:r>
          </a:p>
          <a:p>
            <a:r>
              <a:rPr lang="en-US" dirty="0"/>
              <a:t>Become a support partner</a:t>
            </a:r>
          </a:p>
        </p:txBody>
      </p:sp>
      <p:sp>
        <p:nvSpPr>
          <p:cNvPr id="5" name="Text Placeholder 4">
            <a:extLst>
              <a:ext uri="{FF2B5EF4-FFF2-40B4-BE49-F238E27FC236}">
                <a16:creationId xmlns:a16="http://schemas.microsoft.com/office/drawing/2014/main" id="{739EA9B9-E643-47A0-AE28-6BF83747D805}"/>
              </a:ext>
            </a:extLst>
          </p:cNvPr>
          <p:cNvSpPr>
            <a:spLocks noGrp="1"/>
          </p:cNvSpPr>
          <p:nvPr>
            <p:ph type="body" sz="quarter" idx="3"/>
          </p:nvPr>
        </p:nvSpPr>
        <p:spPr>
          <a:xfrm>
            <a:off x="7145323" y="1256559"/>
            <a:ext cx="2879521" cy="823912"/>
          </a:xfrm>
        </p:spPr>
        <p:txBody>
          <a:bodyPr/>
          <a:lstStyle/>
          <a:p>
            <a:r>
              <a:rPr lang="en-US" dirty="0"/>
              <a:t>March 2020 Calendar</a:t>
            </a:r>
          </a:p>
        </p:txBody>
      </p:sp>
      <p:pic>
        <p:nvPicPr>
          <p:cNvPr id="7" name="Content Placeholder 6">
            <a:extLst>
              <a:ext uri="{FF2B5EF4-FFF2-40B4-BE49-F238E27FC236}">
                <a16:creationId xmlns:a16="http://schemas.microsoft.com/office/drawing/2014/main" id="{5C5AC670-0228-48A1-83CB-2859E7AA87D0}"/>
              </a:ext>
            </a:extLst>
          </p:cNvPr>
          <p:cNvPicPr>
            <a:picLocks noGrp="1" noChangeAspect="1"/>
          </p:cNvPicPr>
          <p:nvPr>
            <p:ph sz="quarter" idx="4"/>
          </p:nvPr>
        </p:nvPicPr>
        <p:blipFill>
          <a:blip r:embed="rId3"/>
          <a:stretch>
            <a:fillRect/>
          </a:stretch>
        </p:blipFill>
        <p:spPr>
          <a:xfrm>
            <a:off x="5509560" y="2080471"/>
            <a:ext cx="5845828" cy="4072202"/>
          </a:xfrm>
          <a:prstGeom prst="rect">
            <a:avLst/>
          </a:prstGeom>
        </p:spPr>
      </p:pic>
    </p:spTree>
    <p:extLst>
      <p:ext uri="{BB962C8B-B14F-4D97-AF65-F5344CB8AC3E}">
        <p14:creationId xmlns:p14="http://schemas.microsoft.com/office/powerpoint/2010/main" val="365974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64630-6A6C-4D7C-AA15-F2C832CA9AFA}"/>
              </a:ext>
            </a:extLst>
          </p:cNvPr>
          <p:cNvSpPr>
            <a:spLocks noGrp="1"/>
          </p:cNvSpPr>
          <p:nvPr>
            <p:ph type="title"/>
          </p:nvPr>
        </p:nvSpPr>
        <p:spPr/>
        <p:txBody>
          <a:bodyPr/>
          <a:lstStyle/>
          <a:p>
            <a:r>
              <a:rPr lang="en-US" dirty="0"/>
              <a:t>Let’s Invite our Dynamic Faculty</a:t>
            </a:r>
            <a:br>
              <a:rPr lang="en-US" dirty="0"/>
            </a:br>
            <a:r>
              <a:rPr lang="en-US" dirty="0"/>
              <a:t>to the stage for Q&amp;A</a:t>
            </a:r>
          </a:p>
        </p:txBody>
      </p:sp>
      <p:sp>
        <p:nvSpPr>
          <p:cNvPr id="3" name="Text Placeholder 2">
            <a:extLst>
              <a:ext uri="{FF2B5EF4-FFF2-40B4-BE49-F238E27FC236}">
                <a16:creationId xmlns:a16="http://schemas.microsoft.com/office/drawing/2014/main" id="{9A215E18-90D3-40C2-B4C4-4135EDC9E2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4257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fontScale="77500" lnSpcReduction="20000"/>
          </a:bodyPr>
          <a:lstStyle/>
          <a:p>
            <a:pPr algn="r"/>
            <a:r>
              <a:rPr lang="en-US" b="1" dirty="0"/>
              <a:t>Our Goal:</a:t>
            </a:r>
          </a:p>
          <a:p>
            <a:pPr algn="r"/>
            <a:r>
              <a:rPr lang="en-US" b="1" dirty="0"/>
              <a:t>Is to enable people to live in their own homes:</a:t>
            </a:r>
          </a:p>
          <a:p>
            <a:pPr marL="342900" indent="-342900" algn="r">
              <a:buFont typeface="Arial" panose="020B0604020202020204" pitchFamily="34" charset="0"/>
              <a:buChar char="•"/>
            </a:pPr>
            <a:r>
              <a:rPr lang="en-US" b="1" dirty="0"/>
              <a:t>As long as they can</a:t>
            </a:r>
          </a:p>
          <a:p>
            <a:pPr marL="342900" indent="-342900" algn="r">
              <a:buFont typeface="Arial" panose="020B0604020202020204" pitchFamily="34" charset="0"/>
              <a:buChar char="•"/>
            </a:pPr>
            <a:r>
              <a:rPr lang="en-US" b="1" dirty="0"/>
              <a:t>As comfortably as they can</a:t>
            </a:r>
          </a:p>
          <a:p>
            <a:pPr marL="342900" indent="-342900" algn="r">
              <a:buFont typeface="Arial" panose="020B0604020202020204" pitchFamily="34" charset="0"/>
              <a:buChar char="•"/>
            </a:pPr>
            <a:r>
              <a:rPr lang="en-US" b="1" dirty="0"/>
              <a:t>As safely as they can</a:t>
            </a:r>
            <a:r>
              <a:rPr lang="en-US" dirty="0"/>
              <a:t>.</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6710" y="3886201"/>
            <a:ext cx="1906589" cy="1974596"/>
          </a:xfrm>
          <a:prstGeom prst="rect">
            <a:avLst/>
          </a:prstGeom>
        </p:spPr>
      </p:pic>
    </p:spTree>
    <p:extLst>
      <p:ext uri="{BB962C8B-B14F-4D97-AF65-F5344CB8AC3E}">
        <p14:creationId xmlns:p14="http://schemas.microsoft.com/office/powerpoint/2010/main" val="29612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lnSpcReduction="10000"/>
          </a:bodyPr>
          <a:lstStyle/>
          <a:p>
            <a:pPr algn="r"/>
            <a:r>
              <a:rPr lang="en-US" b="1" dirty="0"/>
              <a:t>The csi office on aging provides</a:t>
            </a:r>
          </a:p>
          <a:p>
            <a:pPr algn="r"/>
            <a:r>
              <a:rPr lang="en-US" b="1" dirty="0"/>
              <a:t> a wide range of services to </a:t>
            </a:r>
          </a:p>
          <a:p>
            <a:pPr algn="r"/>
            <a:r>
              <a:rPr lang="en-US" b="1" dirty="0"/>
              <a:t>seniors aged 60 and older</a:t>
            </a:r>
          </a:p>
          <a:p>
            <a:pPr algn="r"/>
            <a:r>
              <a:rPr lang="en-US" b="1" dirty="0"/>
              <a:t> and to family members of a senior citizen.</a:t>
            </a:r>
          </a:p>
          <a:p>
            <a:pPr algn="r"/>
            <a:endParaRPr lang="en-US"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237" y="3886200"/>
            <a:ext cx="1906589" cy="1974596"/>
          </a:xfrm>
          <a:prstGeom prst="rect">
            <a:avLst/>
          </a:prstGeom>
        </p:spPr>
      </p:pic>
    </p:spTree>
    <p:extLst>
      <p:ext uri="{BB962C8B-B14F-4D97-AF65-F5344CB8AC3E}">
        <p14:creationId xmlns:p14="http://schemas.microsoft.com/office/powerpoint/2010/main" val="428559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lnSpcReduction="10000"/>
          </a:bodyPr>
          <a:lstStyle/>
          <a:p>
            <a:pPr algn="r"/>
            <a:r>
              <a:rPr lang="en-US" b="1" dirty="0"/>
              <a:t>The csi office on aging serves the eight </a:t>
            </a:r>
          </a:p>
          <a:p>
            <a:pPr algn="r"/>
            <a:r>
              <a:rPr lang="en-US" b="1" dirty="0"/>
              <a:t>Counties of the magic valley:</a:t>
            </a:r>
          </a:p>
          <a:p>
            <a:pPr algn="r"/>
            <a:r>
              <a:rPr lang="en-US" b="1" dirty="0"/>
              <a:t>Blaine, camas, cassia, gooding, Jerome,</a:t>
            </a:r>
          </a:p>
          <a:p>
            <a:pPr algn="r"/>
            <a:r>
              <a:rPr lang="en-US" b="1" dirty="0"/>
              <a:t> Lincoln, minidoka, and twin falls</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237" y="3886200"/>
            <a:ext cx="1906589" cy="1974596"/>
          </a:xfrm>
          <a:prstGeom prst="rect">
            <a:avLst/>
          </a:prstGeom>
        </p:spPr>
      </p:pic>
    </p:spTree>
    <p:extLst>
      <p:ext uri="{BB962C8B-B14F-4D97-AF65-F5344CB8AC3E}">
        <p14:creationId xmlns:p14="http://schemas.microsoft.com/office/powerpoint/2010/main" val="350834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1974597"/>
          </a:xfrm>
        </p:spPr>
        <p:txBody>
          <a:bodyPr>
            <a:normAutofit fontScale="92500" lnSpcReduction="10000"/>
          </a:bodyPr>
          <a:lstStyle/>
          <a:p>
            <a:r>
              <a:rPr lang="en-US" b="1" u="sng" dirty="0"/>
              <a:t>Adult Protection Services</a:t>
            </a:r>
          </a:p>
          <a:p>
            <a:r>
              <a:rPr lang="en-US" b="1" dirty="0"/>
              <a:t>Are mandated by Law to investigate allegations of abuse, neglect, or exploitation of a vulnerable adult (18 or older, who is unable to make, implement, or communicate decisions due to mental/physical impairment).</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427320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fontScale="85000" lnSpcReduction="20000"/>
          </a:bodyPr>
          <a:lstStyle/>
          <a:p>
            <a:r>
              <a:rPr lang="en-US" b="1" u="sng" dirty="0"/>
              <a:t>Adult Protection Services</a:t>
            </a:r>
          </a:p>
          <a:p>
            <a:r>
              <a:rPr lang="en-US" b="1" u="sng" dirty="0"/>
              <a:t>What to report to adult protection (can be anonymous):  </a:t>
            </a:r>
          </a:p>
          <a:p>
            <a:pPr>
              <a:lnSpc>
                <a:spcPct val="90000"/>
              </a:lnSpc>
              <a:defRPr/>
            </a:pPr>
            <a:r>
              <a:rPr lang="en-US" sz="2600" b="1" i="1" u="sng" dirty="0"/>
              <a:t>Physical/Mental </a:t>
            </a:r>
            <a:r>
              <a:rPr lang="en-US" sz="2600" b="1" u="sng" dirty="0"/>
              <a:t>Abuse</a:t>
            </a:r>
            <a:r>
              <a:rPr lang="en-US" sz="2600" dirty="0"/>
              <a:t>:  unexplained bruises, falls, scratches, lacerations, contusions, etc.</a:t>
            </a:r>
          </a:p>
          <a:p>
            <a:pPr>
              <a:lnSpc>
                <a:spcPct val="90000"/>
              </a:lnSpc>
              <a:defRPr/>
            </a:pPr>
            <a:r>
              <a:rPr lang="en-US" sz="2600" b="1" i="1" u="sng" dirty="0"/>
              <a:t>Neglect</a:t>
            </a:r>
            <a:r>
              <a:rPr lang="en-US" sz="2600" b="1" i="1" dirty="0"/>
              <a:t>:</a:t>
            </a:r>
            <a:r>
              <a:rPr lang="en-US" sz="2600" dirty="0"/>
              <a:t>  Malnourishment, no food, no clothing, failure to obtain needed medical care, no heat, no running water.</a:t>
            </a:r>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90624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fontScale="92500" lnSpcReduction="20000"/>
          </a:bodyPr>
          <a:lstStyle/>
          <a:p>
            <a:r>
              <a:rPr lang="en-US" b="1" u="sng" dirty="0"/>
              <a:t>Adult Protection Services</a:t>
            </a:r>
          </a:p>
          <a:p>
            <a:r>
              <a:rPr lang="en-US" b="1" u="sng" dirty="0"/>
              <a:t>What to report to adult protection:</a:t>
            </a:r>
          </a:p>
          <a:p>
            <a:pPr>
              <a:lnSpc>
                <a:spcPct val="90000"/>
              </a:lnSpc>
              <a:defRPr/>
            </a:pPr>
            <a:r>
              <a:rPr lang="en-US" sz="2400" b="1" i="1" dirty="0"/>
              <a:t>Self-Neglect:  </a:t>
            </a:r>
            <a:r>
              <a:rPr lang="en-US" sz="2400" dirty="0"/>
              <a:t>Social isolation, no food, no heat, no running water, malnourishment, failure to obtain needed medical care</a:t>
            </a:r>
          </a:p>
          <a:p>
            <a:pPr>
              <a:lnSpc>
                <a:spcPct val="90000"/>
              </a:lnSpc>
              <a:defRPr/>
            </a:pPr>
            <a:r>
              <a:rPr lang="en-US" sz="2400" b="1" i="1" dirty="0"/>
              <a:t>Exploitation:  </a:t>
            </a:r>
            <a:r>
              <a:rPr lang="en-US" sz="2400" dirty="0"/>
              <a:t>Unusual account activity, unpaid bills, inappropriate legal documents</a:t>
            </a:r>
          </a:p>
          <a:p>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181339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Office on Aging</a:t>
            </a:r>
          </a:p>
        </p:txBody>
      </p:sp>
      <p:sp>
        <p:nvSpPr>
          <p:cNvPr id="3" name="Subtitle 2"/>
          <p:cNvSpPr>
            <a:spLocks noGrp="1"/>
          </p:cNvSpPr>
          <p:nvPr>
            <p:ph type="subTitle" idx="1"/>
          </p:nvPr>
        </p:nvSpPr>
        <p:spPr>
          <a:xfrm>
            <a:off x="1751012" y="3886200"/>
            <a:ext cx="8689976" cy="2113384"/>
          </a:xfrm>
        </p:spPr>
        <p:txBody>
          <a:bodyPr>
            <a:normAutofit/>
          </a:bodyPr>
          <a:lstStyle/>
          <a:p>
            <a:r>
              <a:rPr lang="en-US" b="1" u="sng" dirty="0"/>
              <a:t>Information &amp; Assistance</a:t>
            </a:r>
          </a:p>
          <a:p>
            <a:r>
              <a:rPr lang="en-US" sz="2400" b="1" dirty="0"/>
              <a:t>Is the gateway to senior services in the Magic Valley. They can help identify needs, &amp; make referrals to resources and services to meet those needs. </a:t>
            </a:r>
          </a:p>
          <a:p>
            <a:endParaRPr lang="en-US" b="1" u="sng" dirty="0"/>
          </a:p>
        </p:txBody>
      </p:sp>
      <p:pic>
        <p:nvPicPr>
          <p:cNvPr id="9" name="Picture 8" descr="CSI New Academic Logo"/>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09118" y="1847461"/>
            <a:ext cx="1429819" cy="946085"/>
          </a:xfrm>
          <a:prstGeom prst="rect">
            <a:avLst/>
          </a:prstGeom>
          <a:noFill/>
          <a:ln>
            <a:noFill/>
          </a:ln>
        </p:spPr>
      </p:pic>
    </p:spTree>
    <p:extLst>
      <p:ext uri="{BB962C8B-B14F-4D97-AF65-F5344CB8AC3E}">
        <p14:creationId xmlns:p14="http://schemas.microsoft.com/office/powerpoint/2010/main" val="370137371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289</TotalTime>
  <Words>1011</Words>
  <Application>Microsoft Office PowerPoint</Application>
  <PresentationFormat>Widescreen</PresentationFormat>
  <Paragraphs>119</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Tw Cen MT</vt:lpstr>
      <vt:lpstr>Wingdings</vt:lpstr>
      <vt:lpstr>Droplet</vt:lpstr>
      <vt:lpstr>Office Theme</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 Office on Aging</vt:lpstr>
      <vt:lpstr>PowerPoint Presentation</vt:lpstr>
      <vt:lpstr>Mission Statement</vt:lpstr>
      <vt:lpstr>About Us</vt:lpstr>
      <vt:lpstr>When and Where?</vt:lpstr>
      <vt:lpstr>Website and Resources</vt:lpstr>
      <vt:lpstr>Let’s Invite our Dynamic Faculty to the stage for Q&amp;A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on Aging</dc:title>
  <dc:creator>Shawna Wasko</dc:creator>
  <cp:lastModifiedBy>dwert1@mindspring.com</cp:lastModifiedBy>
  <cp:revision>34</cp:revision>
  <dcterms:created xsi:type="dcterms:W3CDTF">2017-02-08T20:49:45Z</dcterms:created>
  <dcterms:modified xsi:type="dcterms:W3CDTF">2020-03-07T22:32:44Z</dcterms:modified>
</cp:coreProperties>
</file>